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sldIdLst>
    <p:sldId id="575" r:id="rId2"/>
    <p:sldId id="484" r:id="rId3"/>
    <p:sldId id="634" r:id="rId4"/>
    <p:sldId id="640" r:id="rId5"/>
    <p:sldId id="635" r:id="rId6"/>
    <p:sldId id="636" r:id="rId7"/>
    <p:sldId id="641" r:id="rId8"/>
    <p:sldId id="637" r:id="rId9"/>
    <p:sldId id="529" r:id="rId10"/>
    <p:sldId id="652" r:id="rId11"/>
    <p:sldId id="653" r:id="rId12"/>
    <p:sldId id="654" r:id="rId13"/>
    <p:sldId id="655" r:id="rId14"/>
    <p:sldId id="638" r:id="rId15"/>
    <p:sldId id="656" r:id="rId16"/>
    <p:sldId id="539" r:id="rId17"/>
    <p:sldId id="541" r:id="rId18"/>
    <p:sldId id="639" r:id="rId19"/>
    <p:sldId id="642" r:id="rId20"/>
    <p:sldId id="593" r:id="rId21"/>
    <p:sldId id="350" r:id="rId22"/>
    <p:sldId id="643" r:id="rId23"/>
    <p:sldId id="646" r:id="rId24"/>
    <p:sldId id="657" r:id="rId25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0509F"/>
    <a:srgbClr val="FE7948"/>
    <a:srgbClr val="07306B"/>
    <a:srgbClr val="0067C1"/>
    <a:srgbClr val="417FC1"/>
    <a:srgbClr val="5B9BD5"/>
    <a:srgbClr val="9ECAE2"/>
    <a:srgbClr val="ACD7E6"/>
    <a:srgbClr val="EE8A62"/>
    <a:srgbClr val="EB1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669"/>
    <p:restoredTop sz="93620"/>
  </p:normalViewPr>
  <p:slideViewPr>
    <p:cSldViewPr snapToGrid="0" snapToObjects="1">
      <p:cViewPr varScale="1">
        <p:scale>
          <a:sx n="101" d="100"/>
          <a:sy n="101" d="100"/>
        </p:scale>
        <p:origin x="1512" y="184"/>
      </p:cViewPr>
      <p:guideLst/>
    </p:cSldViewPr>
  </p:slideViewPr>
  <p:outlineViewPr>
    <p:cViewPr>
      <p:scale>
        <a:sx n="33" d="100"/>
        <a:sy n="33" d="100"/>
      </p:scale>
      <p:origin x="0" y="-154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94C685-5BA9-FA4B-9DD9-A3F93DC0DFDC}" type="datetimeFigureOut">
              <a:rPr lang="fr-FR" smtClean="0"/>
              <a:t>06/07/2024</a:t>
            </a:fld>
            <a:endParaRPr lang="fr-FR"/>
          </a:p>
        </p:txBody>
      </p:sp>
      <p:sp>
        <p:nvSpPr>
          <p:cNvPr id="4" name="Espace réservé de l'image de diapositiv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A5CDC3-CB32-CF49-8DCD-EA79A1823F0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623305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 diapositiv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A5CDC3-CB32-CF49-8DCD-EA79A1823F0F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592397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 diapositiv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A5CDC3-CB32-CF49-8DCD-EA79A1823F0F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054060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 diapositiv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A5CDC3-CB32-CF49-8DCD-EA79A1823F0F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235710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Cliquez et modifiez le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Cliquez pour modifier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05D65-02ED-E74B-9B0E-738CFAF14570}" type="datetimeFigureOut">
              <a:rPr lang="fr-FR" smtClean="0"/>
              <a:t>06/07/2024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C45A6-DA95-BC42-BCE0-0B4BFE9007F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22022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05D65-02ED-E74B-9B0E-738CFAF14570}" type="datetimeFigureOut">
              <a:rPr lang="fr-FR" smtClean="0"/>
              <a:t>06/07/2024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C45A6-DA95-BC42-BCE0-0B4BFE9007F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322484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05D65-02ED-E74B-9B0E-738CFAF14570}" type="datetimeFigureOut">
              <a:rPr lang="fr-FR" smtClean="0"/>
              <a:t>06/07/2024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C45A6-DA95-BC42-BCE0-0B4BFE9007F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390423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05D65-02ED-E74B-9B0E-738CFAF14570}" type="datetimeFigureOut">
              <a:rPr lang="fr-FR" smtClean="0"/>
              <a:t>06/07/2024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C45A6-DA95-BC42-BCE0-0B4BFE9007F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509026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05D65-02ED-E74B-9B0E-738CFAF14570}" type="datetimeFigureOut">
              <a:rPr lang="fr-FR" smtClean="0"/>
              <a:t>06/07/2024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C45A6-DA95-BC42-BCE0-0B4BFE9007F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159306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05D65-02ED-E74B-9B0E-738CFAF14570}" type="datetimeFigureOut">
              <a:rPr lang="fr-FR" smtClean="0"/>
              <a:t>06/07/2024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C45A6-DA95-BC42-BCE0-0B4BFE9007F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686379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05D65-02ED-E74B-9B0E-738CFAF14570}" type="datetimeFigureOut">
              <a:rPr lang="fr-FR" smtClean="0"/>
              <a:t>06/07/2024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C45A6-DA95-BC42-BCE0-0B4BFE9007F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972727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05D65-02ED-E74B-9B0E-738CFAF14570}" type="datetimeFigureOut">
              <a:rPr lang="fr-FR" smtClean="0"/>
              <a:t>06/07/2024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C45A6-DA95-BC42-BCE0-0B4BFE9007F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296646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05D65-02ED-E74B-9B0E-738CFAF14570}" type="datetimeFigureOut">
              <a:rPr lang="fr-FR" smtClean="0"/>
              <a:t>06/07/2024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C45A6-DA95-BC42-BCE0-0B4BFE9007F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378475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05D65-02ED-E74B-9B0E-738CFAF14570}" type="datetimeFigureOut">
              <a:rPr lang="fr-FR" smtClean="0"/>
              <a:t>06/07/2024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C45A6-DA95-BC42-BCE0-0B4BFE9007F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85219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Cliquez et modifiez le titre</a:t>
            </a:r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05D65-02ED-E74B-9B0E-738CFAF14570}" type="datetimeFigureOut">
              <a:rPr lang="fr-FR" smtClean="0"/>
              <a:t>06/07/2024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C45A6-DA95-BC42-BCE0-0B4BFE9007F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631686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405D65-02ED-E74B-9B0E-738CFAF14570}" type="datetimeFigureOut">
              <a:rPr lang="fr-FR" smtClean="0"/>
              <a:t>06/07/2024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FC45A6-DA95-BC42-BCE0-0B4BFE9007F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90894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6.emf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tiff"/><Relationship Id="rId4" Type="http://schemas.openxmlformats.org/officeDocument/2006/relationships/image" Target="../media/image31.tiff"/><Relationship Id="rId9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6.emf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Relationship Id="rId9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6.emf"/><Relationship Id="rId7" Type="http://schemas.openxmlformats.org/officeDocument/2006/relationships/image" Target="../media/image38.png"/><Relationship Id="rId12" Type="http://schemas.openxmlformats.org/officeDocument/2006/relationships/image" Target="../media/image4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image" Target="../media/image43.jpeg"/><Relationship Id="rId5" Type="http://schemas.openxmlformats.org/officeDocument/2006/relationships/image" Target="../media/image77.png"/><Relationship Id="rId10" Type="http://schemas.openxmlformats.org/officeDocument/2006/relationships/image" Target="../media/image42.png"/><Relationship Id="rId4" Type="http://schemas.openxmlformats.org/officeDocument/2006/relationships/image" Target="../media/image76.png"/><Relationship Id="rId9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gif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em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7" Type="http://schemas.openxmlformats.org/officeDocument/2006/relationships/image" Target="../media/image7.png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0.png"/><Relationship Id="rId5" Type="http://schemas.openxmlformats.org/officeDocument/2006/relationships/image" Target="../media/image23.png"/><Relationship Id="rId4" Type="http://schemas.openxmlformats.org/officeDocument/2006/relationships/image" Target="../media/image2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10" Type="http://schemas.openxmlformats.org/officeDocument/2006/relationships/image" Target="../media/image65.png"/><Relationship Id="rId4" Type="http://schemas.openxmlformats.org/officeDocument/2006/relationships/image" Target="../media/image59.png"/><Relationship Id="rId9" Type="http://schemas.openxmlformats.org/officeDocument/2006/relationships/image" Target="../media/image6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0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2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gif"/><Relationship Id="rId4" Type="http://schemas.openxmlformats.org/officeDocument/2006/relationships/image" Target="../media/image22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FE7A650B-4EEF-0D2E-AE07-B32BF897220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0" y="1246232"/>
            <a:ext cx="5998866" cy="4338319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59B67970-E2BD-6942-09A7-9C558E1BD2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7049" y="347277"/>
            <a:ext cx="11625042" cy="1045844"/>
          </a:xfrm>
        </p:spPr>
        <p:txBody>
          <a:bodyPr>
            <a:noAutofit/>
          </a:bodyPr>
          <a:lstStyle/>
          <a:p>
            <a:pPr algn="l"/>
            <a:r>
              <a:rPr lang="fr-CA" sz="4000" b="1" dirty="0">
                <a:solidFill>
                  <a:srgbClr val="30509F"/>
                </a:solidFill>
                <a:effectLst/>
                <a:highlight>
                  <a:srgbClr val="FFFFFF"/>
                </a:highlight>
                <a:latin typeface="Raleway" pitchFamily="2" charset="77"/>
              </a:rPr>
              <a:t>Activity and memory in neuronal networks </a:t>
            </a:r>
            <a:endParaRPr lang="en-US" sz="7200" b="1" dirty="0">
              <a:solidFill>
                <a:srgbClr val="30509F"/>
              </a:solidFill>
              <a:latin typeface="Raleway" pitchFamily="2" charset="77"/>
            </a:endParaRP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F6400027-2D6C-D1F8-BBAB-BDABB753F4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40392" y="1743434"/>
            <a:ext cx="6283654" cy="1421084"/>
          </a:xfrm>
        </p:spPr>
        <p:txBody>
          <a:bodyPr>
            <a:normAutofit/>
          </a:bodyPr>
          <a:lstStyle/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sz="2000" b="1" dirty="0"/>
              <a:t>Workshop - Introduction to Computational Neuroscience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sz="2000" dirty="0" err="1"/>
              <a:t>Neurasmus</a:t>
            </a:r>
            <a:r>
              <a:rPr lang="en-US" sz="2000" dirty="0"/>
              <a:t> : European Master in Neuroscience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sz="1600" dirty="0"/>
              <a:t>2024 July 3rd - 6th, Amsterdam, </a:t>
            </a:r>
            <a:r>
              <a:rPr lang="en-US" sz="1600" i="0" dirty="0">
                <a:effectLst/>
                <a:highlight>
                  <a:srgbClr val="FFFFFF"/>
                </a:highlight>
              </a:rPr>
              <a:t>Netherlands</a:t>
            </a:r>
            <a:endParaRPr lang="en-US" sz="1600" dirty="0"/>
          </a:p>
          <a:p>
            <a:pPr algn="l">
              <a:lnSpc>
                <a:spcPct val="100000"/>
              </a:lnSpc>
              <a:spcBef>
                <a:spcPts val="0"/>
              </a:spcBef>
            </a:pPr>
            <a:endParaRPr lang="en-US" sz="1800" b="1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6E5BA16E-5E72-9F17-0CD8-AEFE12D24B7A}"/>
              </a:ext>
            </a:extLst>
          </p:cNvPr>
          <p:cNvSpPr txBox="1"/>
          <p:nvPr/>
        </p:nvSpPr>
        <p:spPr>
          <a:xfrm>
            <a:off x="1877688" y="3721733"/>
            <a:ext cx="6409062" cy="16106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200"/>
              </a:spcAft>
            </a:pPr>
            <a:r>
              <a:rPr lang="en-US" sz="2000" b="1" dirty="0"/>
              <a:t>Patrick Desrosiers</a:t>
            </a:r>
          </a:p>
          <a:p>
            <a:pPr>
              <a:spcAft>
                <a:spcPts val="200"/>
              </a:spcAft>
            </a:pPr>
            <a:r>
              <a:rPr lang="en-US" sz="1600" dirty="0" err="1"/>
              <a:t>Dynamica</a:t>
            </a:r>
            <a:r>
              <a:rPr lang="en-US" sz="1600" dirty="0"/>
              <a:t> Research Lab </a:t>
            </a:r>
          </a:p>
          <a:p>
            <a:pPr>
              <a:spcAft>
                <a:spcPts val="200"/>
              </a:spcAft>
            </a:pPr>
            <a:r>
              <a:rPr lang="en-US" sz="1600" dirty="0"/>
              <a:t>CERVO Brain Research Center</a:t>
            </a:r>
          </a:p>
          <a:p>
            <a:pPr>
              <a:spcAft>
                <a:spcPts val="200"/>
              </a:spcAft>
            </a:pPr>
            <a:r>
              <a:rPr lang="en-US" sz="1600" dirty="0" err="1"/>
              <a:t>Département</a:t>
            </a:r>
            <a:r>
              <a:rPr lang="en-US" sz="1600" dirty="0"/>
              <a:t> de physique, de genie physique et </a:t>
            </a:r>
            <a:r>
              <a:rPr lang="en-US" sz="1600" dirty="0" err="1"/>
              <a:t>d’optique</a:t>
            </a:r>
            <a:r>
              <a:rPr lang="en-US" sz="1600" dirty="0"/>
              <a:t>, Université Laval</a:t>
            </a:r>
          </a:p>
          <a:p>
            <a:endParaRPr lang="en-US" sz="2400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02E9A5D2-E892-55AE-C7AA-EFF2C5ED9D8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2445" y="4098727"/>
            <a:ext cx="1275102" cy="428355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71FAD86F-698C-584D-4C06-E1CB2165255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2445" y="3594365"/>
            <a:ext cx="1275102" cy="353324"/>
          </a:xfrm>
          <a:prstGeom prst="rect">
            <a:avLst/>
          </a:prstGeom>
        </p:spPr>
      </p:pic>
      <p:pic>
        <p:nvPicPr>
          <p:cNvPr id="11" name="Picture 4" descr="logo-universite-laval-couleur-transparent | SEVE Formation Canada">
            <a:extLst>
              <a:ext uri="{FF2B5EF4-FFF2-40B4-BE49-F238E27FC236}">
                <a16:creationId xmlns:a16="http://schemas.microsoft.com/office/drawing/2014/main" id="{9950227E-9EEC-8B12-56EA-486A157CB5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2445" y="4678120"/>
            <a:ext cx="1275102" cy="527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NEURASMUS Erasmus Mundus | Bordeaux">
            <a:extLst>
              <a:ext uri="{FF2B5EF4-FFF2-40B4-BE49-F238E27FC236}">
                <a16:creationId xmlns:a16="http://schemas.microsoft.com/office/drawing/2014/main" id="{C8D749DB-3551-6DE5-B0DE-90FC0C2D2A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2445" y="1743434"/>
            <a:ext cx="1231772" cy="1226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16234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6DCE24B5-E3AE-57E3-9E79-42283808D00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18430" y="0"/>
            <a:ext cx="71551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4932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21178D59-3FF1-5279-7FE0-1EDC980435C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9800" y="525780"/>
            <a:ext cx="7772400" cy="5806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8358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D4CD6485-C956-1F88-3EF1-B429C54E0E6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8600" y="1339850"/>
            <a:ext cx="6654800" cy="417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695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1B2FF515-D862-CB41-8A4B-5ED36CB324C4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9800" y="2037173"/>
            <a:ext cx="7772400" cy="2783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2815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0D4E7A64-ED17-0773-9516-655F35C7BE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114" t="29391" r="18273" b="32239"/>
          <a:stretch/>
        </p:blipFill>
        <p:spPr>
          <a:xfrm>
            <a:off x="435164" y="1147887"/>
            <a:ext cx="4774069" cy="3847488"/>
          </a:xfrm>
          <a:prstGeom prst="rect">
            <a:avLst/>
          </a:prstGeom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9E609589-D55E-ED46-A12C-7E228145F89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6018" y="4186506"/>
            <a:ext cx="8125982" cy="1443497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16D2A791-FB65-274F-9320-90C1D895218A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96533" y="1985503"/>
            <a:ext cx="6173825" cy="1443497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E0BEF0E5-140E-39AB-A0C2-284F80DDB4F2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74748" y="5862486"/>
            <a:ext cx="2514828" cy="43636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A602C7CB-8550-DEEE-94F6-C6E089897A9E}"/>
                  </a:ext>
                </a:extLst>
              </p:cNvPr>
              <p:cNvSpPr txBox="1"/>
              <p:nvPr/>
            </p:nvSpPr>
            <p:spPr>
              <a:xfrm>
                <a:off x="4363221" y="2179748"/>
                <a:ext cx="1921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sz="2000" b="0" i="1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fr-FR" sz="2000" dirty="0"/>
              </a:p>
            </p:txBody>
          </p:sp>
        </mc:Choice>
        <mc:Fallback xmlns="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A602C7CB-8550-DEEE-94F6-C6E089897A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3221" y="2179748"/>
                <a:ext cx="192168" cy="400110"/>
              </a:xfrm>
              <a:prstGeom prst="rect">
                <a:avLst/>
              </a:prstGeom>
              <a:blipFill>
                <a:blip r:embed="rId7"/>
                <a:stretch>
                  <a:fillRect r="-3125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EB8C7542-6161-C7AB-3282-502AC0419949}"/>
                  </a:ext>
                </a:extLst>
              </p:cNvPr>
              <p:cNvSpPr txBox="1"/>
              <p:nvPr/>
            </p:nvSpPr>
            <p:spPr>
              <a:xfrm>
                <a:off x="3969136" y="1352910"/>
                <a:ext cx="19647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sz="2000" b="0" i="1" smtClean="0">
                          <a:latin typeface="Cambria Math" panose="02040503050406030204" pitchFamily="18" charset="0"/>
                        </a:rPr>
                        <m:t>𝑗</m:t>
                      </m:r>
                    </m:oMath>
                  </m:oMathPara>
                </a14:m>
                <a:endParaRPr lang="fr-FR" sz="2000" dirty="0"/>
              </a:p>
            </p:txBody>
          </p:sp>
        </mc:Choice>
        <mc:Fallback xmlns=""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EB8C7542-6161-C7AB-3282-502AC04199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9136" y="1352910"/>
                <a:ext cx="196470" cy="400110"/>
              </a:xfrm>
              <a:prstGeom prst="rect">
                <a:avLst/>
              </a:prstGeom>
              <a:blipFill>
                <a:blip r:embed="rId8"/>
                <a:stretch>
                  <a:fillRect l="-6250" r="-50000" b="-1212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Image 5">
            <a:extLst>
              <a:ext uri="{FF2B5EF4-FFF2-40B4-BE49-F238E27FC236}">
                <a16:creationId xmlns:a16="http://schemas.microsoft.com/office/drawing/2014/main" id="{511F8246-A665-2C21-1045-259676158252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45364" y="1722524"/>
            <a:ext cx="600387" cy="40011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45F5F45-8656-8711-E189-513A64A05114}"/>
              </a:ext>
            </a:extLst>
          </p:cNvPr>
          <p:cNvSpPr/>
          <p:nvPr/>
        </p:nvSpPr>
        <p:spPr>
          <a:xfrm>
            <a:off x="714000" y="345712"/>
            <a:ext cx="478688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3200" b="1" dirty="0">
                <a:solidFill>
                  <a:srgbClr val="30509F"/>
                </a:solidFill>
                <a:latin typeface="Raleway" pitchFamily="2" charset="77"/>
              </a:rPr>
              <a:t>Network activity model</a:t>
            </a:r>
          </a:p>
        </p:txBody>
      </p:sp>
    </p:spTree>
    <p:extLst>
      <p:ext uri="{BB962C8B-B14F-4D97-AF65-F5344CB8AC3E}">
        <p14:creationId xmlns:p14="http://schemas.microsoft.com/office/powerpoint/2010/main" val="25938419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D9D768EA-BFD9-073B-A2C0-53855EB5BD7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5400" y="0"/>
            <a:ext cx="9601200" cy="6306670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3749C2CF-E18B-9110-234C-7D0616D36168}"/>
              </a:ext>
            </a:extLst>
          </p:cNvPr>
          <p:cNvSpPr txBox="1"/>
          <p:nvPr/>
        </p:nvSpPr>
        <p:spPr>
          <a:xfrm>
            <a:off x="1714500" y="6288740"/>
            <a:ext cx="26729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000" dirty="0"/>
              <a:t>Network state at time </a:t>
            </a:r>
            <a:r>
              <a:rPr lang="en-CA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t: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DB90ED2F-589F-82CE-56D7-A96AD31C63DB}"/>
              </a:ext>
            </a:extLst>
          </p:cNvPr>
          <p:cNvGrpSpPr/>
          <p:nvPr/>
        </p:nvGrpSpPr>
        <p:grpSpPr>
          <a:xfrm>
            <a:off x="4520761" y="6288739"/>
            <a:ext cx="797616" cy="400111"/>
            <a:chOff x="4520761" y="6335489"/>
            <a:chExt cx="797616" cy="400111"/>
          </a:xfrm>
        </p:grpSpPr>
        <p:pic>
          <p:nvPicPr>
            <p:cNvPr id="4" name="Image 3">
              <a:extLst>
                <a:ext uri="{FF2B5EF4-FFF2-40B4-BE49-F238E27FC236}">
                  <a16:creationId xmlns:a16="http://schemas.microsoft.com/office/drawing/2014/main" id="{2916985A-1161-E1DB-42DF-82CB579369E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20761" y="6335489"/>
              <a:ext cx="378676" cy="400111"/>
            </a:xfrm>
            <a:prstGeom prst="rect">
              <a:avLst/>
            </a:prstGeom>
          </p:spPr>
        </p:pic>
        <p:pic>
          <p:nvPicPr>
            <p:cNvPr id="5" name="Image 4">
              <a:extLst>
                <a:ext uri="{FF2B5EF4-FFF2-40B4-BE49-F238E27FC236}">
                  <a16:creationId xmlns:a16="http://schemas.microsoft.com/office/drawing/2014/main" id="{37474C81-08AC-306E-635F-12C16B63547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899437" y="6335489"/>
              <a:ext cx="418940" cy="40011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067625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0D4E7A64-ED17-0773-9516-655F35C7BE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114" t="29391" r="18273" b="32239"/>
          <a:stretch/>
        </p:blipFill>
        <p:spPr>
          <a:xfrm>
            <a:off x="435164" y="1147887"/>
            <a:ext cx="4774069" cy="384748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A602C7CB-8550-DEEE-94F6-C6E089897A9E}"/>
                  </a:ext>
                </a:extLst>
              </p:cNvPr>
              <p:cNvSpPr txBox="1"/>
              <p:nvPr/>
            </p:nvSpPr>
            <p:spPr>
              <a:xfrm>
                <a:off x="4363221" y="2179748"/>
                <a:ext cx="1921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sz="2000" b="0" i="1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fr-FR" sz="2000" dirty="0"/>
              </a:p>
            </p:txBody>
          </p:sp>
        </mc:Choice>
        <mc:Fallback xmlns="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A602C7CB-8550-DEEE-94F6-C6E089897A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3221" y="2179748"/>
                <a:ext cx="192168" cy="400110"/>
              </a:xfrm>
              <a:prstGeom prst="rect">
                <a:avLst/>
              </a:prstGeom>
              <a:blipFill>
                <a:blip r:embed="rId4"/>
                <a:stretch>
                  <a:fillRect r="-3125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EB8C7542-6161-C7AB-3282-502AC0419949}"/>
                  </a:ext>
                </a:extLst>
              </p:cNvPr>
              <p:cNvSpPr txBox="1"/>
              <p:nvPr/>
            </p:nvSpPr>
            <p:spPr>
              <a:xfrm>
                <a:off x="3969136" y="1352910"/>
                <a:ext cx="19647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sz="2000" b="0" i="1" smtClean="0">
                          <a:latin typeface="Cambria Math" panose="02040503050406030204" pitchFamily="18" charset="0"/>
                        </a:rPr>
                        <m:t>𝑗</m:t>
                      </m:r>
                    </m:oMath>
                  </m:oMathPara>
                </a14:m>
                <a:endParaRPr lang="fr-FR" sz="2000" dirty="0"/>
              </a:p>
            </p:txBody>
          </p:sp>
        </mc:Choice>
        <mc:Fallback xmlns=""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EB8C7542-6161-C7AB-3282-502AC04199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9136" y="1352910"/>
                <a:ext cx="196470" cy="400110"/>
              </a:xfrm>
              <a:prstGeom prst="rect">
                <a:avLst/>
              </a:prstGeom>
              <a:blipFill>
                <a:blip r:embed="rId5"/>
                <a:stretch>
                  <a:fillRect l="-6250" r="-50000" b="-1212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Image 5">
            <a:extLst>
              <a:ext uri="{FF2B5EF4-FFF2-40B4-BE49-F238E27FC236}">
                <a16:creationId xmlns:a16="http://schemas.microsoft.com/office/drawing/2014/main" id="{511F8246-A665-2C21-1045-259676158252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45364" y="1722524"/>
            <a:ext cx="600387" cy="40011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20C8C11E-7C3F-94CF-790E-3675163D5B91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75426" y="847967"/>
            <a:ext cx="5000760" cy="1189939"/>
          </a:xfrm>
          <a:prstGeom prst="rect">
            <a:avLst/>
          </a:prstGeom>
        </p:spPr>
      </p:pic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8B124833-BDE6-8190-E50B-A5D1A0A13A55}"/>
              </a:ext>
            </a:extLst>
          </p:cNvPr>
          <p:cNvSpPr/>
          <p:nvPr/>
        </p:nvSpPr>
        <p:spPr>
          <a:xfrm>
            <a:off x="8576002" y="1164922"/>
            <a:ext cx="886862" cy="629175"/>
          </a:xfrm>
          <a:prstGeom prst="roundRect">
            <a:avLst/>
          </a:prstGeom>
          <a:noFill/>
          <a:ln w="38100">
            <a:solidFill>
              <a:srgbClr val="FE79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19A9B963-10C9-7E15-CC25-0C692447955F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47777" y="2289903"/>
            <a:ext cx="6224484" cy="137065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9D265B4-F03C-D4B1-2FC0-EF4B17F57BDF}"/>
              </a:ext>
            </a:extLst>
          </p:cNvPr>
          <p:cNvSpPr/>
          <p:nvPr/>
        </p:nvSpPr>
        <p:spPr>
          <a:xfrm>
            <a:off x="714000" y="345712"/>
            <a:ext cx="478688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3200" b="1" dirty="0">
                <a:solidFill>
                  <a:srgbClr val="30509F"/>
                </a:solidFill>
                <a:latin typeface="Raleway" pitchFamily="2" charset="77"/>
              </a:rPr>
              <a:t>Network activity model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4007BF93-9D4A-6ACE-691F-CB53A5E5742C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55728" y="926764"/>
            <a:ext cx="7000446" cy="1187859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4A99DD10-F8E6-5BB7-ACB8-4ED9A4132328}"/>
              </a:ext>
            </a:extLst>
          </p:cNvPr>
          <p:cNvSpPr txBox="1"/>
          <p:nvPr/>
        </p:nvSpPr>
        <p:spPr>
          <a:xfrm>
            <a:off x="7850115" y="445678"/>
            <a:ext cx="16127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000" dirty="0">
                <a:solidFill>
                  <a:srgbClr val="FE7948"/>
                </a:solidFill>
              </a:rPr>
              <a:t>Linear regime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2C202183-5759-8ADC-1E62-E097BE5FFB28}"/>
              </a:ext>
            </a:extLst>
          </p:cNvPr>
          <p:cNvSpPr txBox="1"/>
          <p:nvPr/>
        </p:nvSpPr>
        <p:spPr>
          <a:xfrm>
            <a:off x="3969136" y="4118799"/>
            <a:ext cx="65704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This </a:t>
            </a:r>
            <a:r>
              <a:rPr lang="fr-FR" sz="2400" dirty="0" err="1"/>
              <a:t>is</a:t>
            </a:r>
            <a:r>
              <a:rPr lang="fr-FR" sz="2400" dirty="0"/>
              <a:t> a </a:t>
            </a:r>
            <a:r>
              <a:rPr lang="fr-FR" sz="2400" b="1" dirty="0" err="1"/>
              <a:t>complex</a:t>
            </a:r>
            <a:r>
              <a:rPr lang="fr-FR" sz="2400" dirty="0"/>
              <a:t> </a:t>
            </a:r>
            <a:r>
              <a:rPr lang="fr-FR" sz="2400" dirty="0" err="1"/>
              <a:t>dynamical</a:t>
            </a:r>
            <a:r>
              <a:rPr lang="fr-FR" sz="2400" dirty="0"/>
              <a:t> system: </a:t>
            </a:r>
          </a:p>
          <a:p>
            <a:r>
              <a:rPr lang="fr-FR" sz="2400" b="1" dirty="0"/>
              <a:t>high </a:t>
            </a:r>
            <a:r>
              <a:rPr lang="fr-FR" sz="2400" b="1" dirty="0" err="1"/>
              <a:t>dimensional</a:t>
            </a:r>
            <a:r>
              <a:rPr lang="fr-FR" sz="2400" dirty="0"/>
              <a:t>, </a:t>
            </a:r>
            <a:r>
              <a:rPr lang="fr-FR" sz="2400" b="1" dirty="0" err="1"/>
              <a:t>heterogeneous</a:t>
            </a:r>
            <a:r>
              <a:rPr lang="fr-FR" sz="2400" dirty="0"/>
              <a:t>, and </a:t>
            </a:r>
            <a:r>
              <a:rPr lang="fr-FR" sz="2400" b="1" dirty="0" err="1"/>
              <a:t>nonlinear</a:t>
            </a:r>
            <a:r>
              <a:rPr lang="fr-FR" sz="2400" dirty="0"/>
              <a:t>.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C01A19BD-B25E-745E-EBF4-F4A887A59438}"/>
              </a:ext>
            </a:extLst>
          </p:cNvPr>
          <p:cNvSpPr txBox="1"/>
          <p:nvPr/>
        </p:nvSpPr>
        <p:spPr>
          <a:xfrm>
            <a:off x="3969136" y="4124837"/>
            <a:ext cx="65704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This </a:t>
            </a:r>
            <a:r>
              <a:rPr lang="fr-FR" sz="2400" dirty="0" err="1"/>
              <a:t>is</a:t>
            </a:r>
            <a:r>
              <a:rPr lang="fr-FR" sz="2400" dirty="0"/>
              <a:t> a </a:t>
            </a:r>
            <a:r>
              <a:rPr lang="fr-FR" sz="2400" b="1" dirty="0" err="1"/>
              <a:t>complex</a:t>
            </a:r>
            <a:r>
              <a:rPr lang="fr-FR" sz="2400" dirty="0"/>
              <a:t> </a:t>
            </a:r>
            <a:r>
              <a:rPr lang="fr-FR" sz="2400" dirty="0" err="1"/>
              <a:t>dynamical</a:t>
            </a:r>
            <a:r>
              <a:rPr lang="fr-FR" sz="2400" dirty="0"/>
              <a:t> system: </a:t>
            </a:r>
          </a:p>
          <a:p>
            <a:r>
              <a:rPr lang="fr-FR" sz="2400" b="1" dirty="0"/>
              <a:t>high </a:t>
            </a:r>
            <a:r>
              <a:rPr lang="fr-FR" sz="2400" b="1" dirty="0" err="1"/>
              <a:t>dimensional</a:t>
            </a:r>
            <a:r>
              <a:rPr lang="fr-FR" sz="2400" dirty="0"/>
              <a:t>, </a:t>
            </a:r>
            <a:r>
              <a:rPr lang="fr-FR" sz="2400" b="1" dirty="0" err="1"/>
              <a:t>heterogeneous</a:t>
            </a:r>
            <a:r>
              <a:rPr lang="fr-FR" sz="2400" dirty="0"/>
              <a:t>, and </a:t>
            </a:r>
            <a:r>
              <a:rPr lang="fr-FR" sz="2400" b="1" dirty="0" err="1"/>
              <a:t>linear</a:t>
            </a:r>
            <a:r>
              <a:rPr lang="fr-FR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44396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3" grpId="0"/>
      <p:bldP spid="1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0D4E7A64-ED17-0773-9516-655F35C7BE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114" t="29391" r="18273" b="32239"/>
          <a:stretch/>
        </p:blipFill>
        <p:spPr>
          <a:xfrm>
            <a:off x="435164" y="1147887"/>
            <a:ext cx="4774069" cy="384748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A602C7CB-8550-DEEE-94F6-C6E089897A9E}"/>
                  </a:ext>
                </a:extLst>
              </p:cNvPr>
              <p:cNvSpPr txBox="1"/>
              <p:nvPr/>
            </p:nvSpPr>
            <p:spPr>
              <a:xfrm>
                <a:off x="4363221" y="2179748"/>
                <a:ext cx="1921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sz="2000" b="0" i="1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fr-FR" sz="2000" dirty="0"/>
              </a:p>
            </p:txBody>
          </p:sp>
        </mc:Choice>
        <mc:Fallback xmlns="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A602C7CB-8550-DEEE-94F6-C6E089897A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3221" y="2179748"/>
                <a:ext cx="192168" cy="400110"/>
              </a:xfrm>
              <a:prstGeom prst="rect">
                <a:avLst/>
              </a:prstGeom>
              <a:blipFill>
                <a:blip r:embed="rId4"/>
                <a:stretch>
                  <a:fillRect r="-3125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EB8C7542-6161-C7AB-3282-502AC0419949}"/>
                  </a:ext>
                </a:extLst>
              </p:cNvPr>
              <p:cNvSpPr txBox="1"/>
              <p:nvPr/>
            </p:nvSpPr>
            <p:spPr>
              <a:xfrm>
                <a:off x="3969136" y="1352910"/>
                <a:ext cx="19647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sz="2000" b="0" i="1" smtClean="0">
                          <a:latin typeface="Cambria Math" panose="02040503050406030204" pitchFamily="18" charset="0"/>
                        </a:rPr>
                        <m:t>𝑗</m:t>
                      </m:r>
                    </m:oMath>
                  </m:oMathPara>
                </a14:m>
                <a:endParaRPr lang="fr-FR" sz="2000" dirty="0"/>
              </a:p>
            </p:txBody>
          </p:sp>
        </mc:Choice>
        <mc:Fallback xmlns=""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EB8C7542-6161-C7AB-3282-502AC04199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9136" y="1352910"/>
                <a:ext cx="196470" cy="400110"/>
              </a:xfrm>
              <a:prstGeom prst="rect">
                <a:avLst/>
              </a:prstGeom>
              <a:blipFill>
                <a:blip r:embed="rId5"/>
                <a:stretch>
                  <a:fillRect l="-6250" r="-50000" b="-1212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Image 5">
            <a:extLst>
              <a:ext uri="{FF2B5EF4-FFF2-40B4-BE49-F238E27FC236}">
                <a16:creationId xmlns:a16="http://schemas.microsoft.com/office/drawing/2014/main" id="{511F8246-A665-2C21-1045-259676158252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45364" y="1722524"/>
            <a:ext cx="600387" cy="40011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20C8C11E-7C3F-94CF-790E-3675163D5B91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75426" y="847967"/>
            <a:ext cx="5000760" cy="1189939"/>
          </a:xfrm>
          <a:prstGeom prst="rect">
            <a:avLst/>
          </a:prstGeom>
        </p:spPr>
      </p:pic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8B124833-BDE6-8190-E50B-A5D1A0A13A55}"/>
              </a:ext>
            </a:extLst>
          </p:cNvPr>
          <p:cNvSpPr/>
          <p:nvPr/>
        </p:nvSpPr>
        <p:spPr>
          <a:xfrm>
            <a:off x="8576002" y="1164922"/>
            <a:ext cx="886862" cy="629175"/>
          </a:xfrm>
          <a:prstGeom prst="roundRect">
            <a:avLst/>
          </a:prstGeom>
          <a:noFill/>
          <a:ln w="38100">
            <a:solidFill>
              <a:srgbClr val="FE79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19A9B963-10C9-7E15-CC25-0C692447955F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47777" y="2289903"/>
            <a:ext cx="6224484" cy="1370658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E9561490-E294-E1DD-80C0-8E7CDDCFE437}"/>
              </a:ext>
            </a:extLst>
          </p:cNvPr>
          <p:cNvSpPr txBox="1"/>
          <p:nvPr/>
        </p:nvSpPr>
        <p:spPr>
          <a:xfrm>
            <a:off x="3969136" y="3989097"/>
            <a:ext cx="68441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/>
              <a:t>This </a:t>
            </a:r>
            <a:r>
              <a:rPr lang="en-CA" sz="2400" b="1"/>
              <a:t>deterministic</a:t>
            </a:r>
            <a:r>
              <a:rPr lang="en-CA" sz="2400"/>
              <a:t> dynamical system emerges from the </a:t>
            </a:r>
            <a:r>
              <a:rPr lang="en-CA" sz="2400" b="1"/>
              <a:t>stochastic</a:t>
            </a:r>
            <a:r>
              <a:rPr lang="en-CA" sz="2400"/>
              <a:t> response of neurons to stimuli.</a:t>
            </a:r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C8FB118B-2CBE-79DE-0D6C-89B322D946F4}"/>
              </a:ext>
            </a:extLst>
          </p:cNvPr>
          <p:cNvGrpSpPr/>
          <p:nvPr/>
        </p:nvGrpSpPr>
        <p:grpSpPr>
          <a:xfrm>
            <a:off x="1074537" y="5052059"/>
            <a:ext cx="10042925" cy="1661632"/>
            <a:chOff x="2106092" y="4882596"/>
            <a:chExt cx="10042925" cy="1661632"/>
          </a:xfrm>
        </p:grpSpPr>
        <p:pic>
          <p:nvPicPr>
            <p:cNvPr id="4" name="Image 3">
              <a:extLst>
                <a:ext uri="{FF2B5EF4-FFF2-40B4-BE49-F238E27FC236}">
                  <a16:creationId xmlns:a16="http://schemas.microsoft.com/office/drawing/2014/main" id="{14C58C5B-BC73-65A3-DECD-A06CA225D85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66674" y="5160752"/>
              <a:ext cx="5148129" cy="1383476"/>
            </a:xfrm>
            <a:prstGeom prst="rect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id="{EC80DF16-BD2A-0DC4-1464-7AE9621A8D3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310265" y="5159596"/>
              <a:ext cx="1338679" cy="1276158"/>
            </a:xfrm>
            <a:prstGeom prst="rect">
              <a:avLst/>
            </a:prstGeom>
          </p:spPr>
        </p:pic>
        <p:pic>
          <p:nvPicPr>
            <p:cNvPr id="15" name="Picture 12" descr="Nicolas Doyon | Centre de recherche CERVO">
              <a:extLst>
                <a:ext uri="{FF2B5EF4-FFF2-40B4-BE49-F238E27FC236}">
                  <a16:creationId xmlns:a16="http://schemas.microsoft.com/office/drawing/2014/main" id="{2461FF0E-944A-6481-E616-02D1CAB0BF1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3269365" y="5153619"/>
              <a:ext cx="923687" cy="9621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Image 15">
              <a:extLst>
                <a:ext uri="{FF2B5EF4-FFF2-40B4-BE49-F238E27FC236}">
                  <a16:creationId xmlns:a16="http://schemas.microsoft.com/office/drawing/2014/main" id="{8A33BBEC-4778-0830-8534-141E5DA40E2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106092" y="5159595"/>
              <a:ext cx="958746" cy="962170"/>
            </a:xfrm>
            <a:prstGeom prst="rect">
              <a:avLst/>
            </a:prstGeom>
          </p:spPr>
        </p:pic>
        <p:sp>
          <p:nvSpPr>
            <p:cNvPr id="17" name="ZoneTexte 16">
              <a:extLst>
                <a:ext uri="{FF2B5EF4-FFF2-40B4-BE49-F238E27FC236}">
                  <a16:creationId xmlns:a16="http://schemas.microsoft.com/office/drawing/2014/main" id="{4CC38DE1-8AD4-857F-8737-350B6DFD4AFD}"/>
                </a:ext>
              </a:extLst>
            </p:cNvPr>
            <p:cNvSpPr txBox="1"/>
            <p:nvPr/>
          </p:nvSpPr>
          <p:spPr>
            <a:xfrm>
              <a:off x="11419202" y="6219905"/>
              <a:ext cx="72981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200" dirty="0"/>
                <a:t>sensitive</a:t>
              </a:r>
            </a:p>
          </p:txBody>
        </p:sp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id="{242FE1E6-7A8F-95E3-AD76-07C2B95EEA95}"/>
                </a:ext>
              </a:extLst>
            </p:cNvPr>
            <p:cNvSpPr txBox="1"/>
            <p:nvPr/>
          </p:nvSpPr>
          <p:spPr>
            <a:xfrm>
              <a:off x="9810192" y="6219904"/>
              <a:ext cx="80098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200" dirty="0" err="1"/>
                <a:t>refractory</a:t>
              </a:r>
              <a:endParaRPr lang="fr-FR" sz="1200" dirty="0"/>
            </a:p>
          </p:txBody>
        </p:sp>
        <p:sp>
          <p:nvSpPr>
            <p:cNvPr id="19" name="ZoneTexte 18">
              <a:extLst>
                <a:ext uri="{FF2B5EF4-FFF2-40B4-BE49-F238E27FC236}">
                  <a16:creationId xmlns:a16="http://schemas.microsoft.com/office/drawing/2014/main" id="{717E2BF1-B301-996C-AAE5-05B30E87C593}"/>
                </a:ext>
              </a:extLst>
            </p:cNvPr>
            <p:cNvSpPr txBox="1"/>
            <p:nvPr/>
          </p:nvSpPr>
          <p:spPr>
            <a:xfrm>
              <a:off x="10702060" y="4882596"/>
              <a:ext cx="55508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200" dirty="0"/>
                <a:t>active</a:t>
              </a:r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7C52A9C8-B43E-3554-4C7C-951F6C0BD64E}"/>
              </a:ext>
            </a:extLst>
          </p:cNvPr>
          <p:cNvSpPr/>
          <p:nvPr/>
        </p:nvSpPr>
        <p:spPr>
          <a:xfrm>
            <a:off x="714000" y="345712"/>
            <a:ext cx="478688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3200" b="1">
                <a:solidFill>
                  <a:srgbClr val="30509F"/>
                </a:solidFill>
                <a:latin typeface="Raleway" pitchFamily="2" charset="77"/>
              </a:rPr>
              <a:t>Network activity model</a:t>
            </a:r>
          </a:p>
        </p:txBody>
      </p:sp>
    </p:spTree>
    <p:extLst>
      <p:ext uri="{BB962C8B-B14F-4D97-AF65-F5344CB8AC3E}">
        <p14:creationId xmlns:p14="http://schemas.microsoft.com/office/powerpoint/2010/main" val="8228894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ZoneTexte 11">
            <a:extLst>
              <a:ext uri="{FF2B5EF4-FFF2-40B4-BE49-F238E27FC236}">
                <a16:creationId xmlns:a16="http://schemas.microsoft.com/office/drawing/2014/main" id="{6DA7BCAA-8954-A48B-D002-7AC42F3ADFAE}"/>
              </a:ext>
            </a:extLst>
          </p:cNvPr>
          <p:cNvSpPr txBox="1"/>
          <p:nvPr/>
        </p:nvSpPr>
        <p:spPr>
          <a:xfrm>
            <a:off x="893378" y="4266910"/>
            <a:ext cx="611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/>
              <a:t>W</a:t>
            </a:r>
            <a:r>
              <a:rPr lang="fr-FR" dirty="0"/>
              <a:t> =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ZoneTexte 1">
                <a:extLst>
                  <a:ext uri="{FF2B5EF4-FFF2-40B4-BE49-F238E27FC236}">
                    <a16:creationId xmlns:a16="http://schemas.microsoft.com/office/drawing/2014/main" id="{6CB80742-971A-F0CA-E371-02F66AFC778C}"/>
                  </a:ext>
                </a:extLst>
              </p:cNvPr>
              <p:cNvSpPr txBox="1"/>
              <p:nvPr/>
            </p:nvSpPr>
            <p:spPr>
              <a:xfrm>
                <a:off x="714000" y="1841707"/>
                <a:ext cx="4622116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fr-FR" dirty="0"/>
                  <a:t> = 120 </a:t>
                </a:r>
                <a:r>
                  <a:rPr lang="fr-FR" dirty="0" err="1"/>
                  <a:t>neurons</a:t>
                </a:r>
                <a:r>
                  <a:rPr lang="fr-FR" dirty="0"/>
                  <a:t>, </a:t>
                </a:r>
                <a:r>
                  <a:rPr lang="fr-FR" dirty="0" err="1"/>
                  <a:t>three</a:t>
                </a:r>
                <a:r>
                  <a:rPr lang="fr-FR" dirty="0"/>
                  <a:t> populations,</a:t>
                </a:r>
              </a:p>
              <a:p>
                <a:r>
                  <a:rPr lang="fr-FR" dirty="0"/>
                  <a:t> </a:t>
                </a:r>
                <a:r>
                  <a:rPr lang="fr-FR" dirty="0" err="1"/>
                  <a:t>with</a:t>
                </a:r>
                <a:r>
                  <a:rPr lang="fr-FR" dirty="0"/>
                  <a:t> </a:t>
                </a:r>
                <a:r>
                  <a:rPr lang="fr-FR" dirty="0" err="1"/>
                  <a:t>negative</a:t>
                </a:r>
                <a:r>
                  <a:rPr lang="fr-FR" dirty="0"/>
                  <a:t> (inhibition) and positive (excitation) </a:t>
                </a:r>
                <a:r>
                  <a:rPr lang="fr-FR" dirty="0" err="1"/>
                  <a:t>weights</a:t>
                </a:r>
                <a:r>
                  <a:rPr lang="fr-FR" dirty="0"/>
                  <a:t>.</a:t>
                </a:r>
              </a:p>
            </p:txBody>
          </p:sp>
        </mc:Choice>
        <mc:Fallback xmlns="">
          <p:sp>
            <p:nvSpPr>
              <p:cNvPr id="2" name="ZoneTexte 1">
                <a:extLst>
                  <a:ext uri="{FF2B5EF4-FFF2-40B4-BE49-F238E27FC236}">
                    <a16:creationId xmlns:a16="http://schemas.microsoft.com/office/drawing/2014/main" id="{6CB80742-971A-F0CA-E371-02F66AFC77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000" y="1841707"/>
                <a:ext cx="4622116" cy="923330"/>
              </a:xfrm>
              <a:prstGeom prst="rect">
                <a:avLst/>
              </a:prstGeom>
              <a:blipFill>
                <a:blip r:embed="rId2"/>
                <a:stretch>
                  <a:fillRect l="-1096" t="-1351" b="-9459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age 3">
            <a:extLst>
              <a:ext uri="{FF2B5EF4-FFF2-40B4-BE49-F238E27FC236}">
                <a16:creationId xmlns:a16="http://schemas.microsoft.com/office/drawing/2014/main" id="{E68D85E7-1535-8703-6C2C-41ADDEDA45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6116" y="0"/>
            <a:ext cx="6868634" cy="6868634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238198CE-29F8-ED7D-1377-D72D3974C2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4443" y="2924803"/>
            <a:ext cx="4058156" cy="332030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75A5101-A49D-F0ED-102F-4BE2F483A28A}"/>
              </a:ext>
            </a:extLst>
          </p:cNvPr>
          <p:cNvSpPr/>
          <p:nvPr/>
        </p:nvSpPr>
        <p:spPr>
          <a:xfrm>
            <a:off x="714000" y="345712"/>
            <a:ext cx="5335115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3200" b="1" dirty="0">
                <a:solidFill>
                  <a:srgbClr val="30509F"/>
                </a:solidFill>
                <a:latin typeface="Raleway" pitchFamily="2" charset="77"/>
              </a:rPr>
              <a:t>Network activity model:  </a:t>
            </a:r>
          </a:p>
          <a:p>
            <a:r>
              <a:rPr lang="en-CA" sz="3200" b="1" dirty="0">
                <a:solidFill>
                  <a:srgbClr val="30509F"/>
                </a:solidFill>
                <a:latin typeface="Raleway" pitchFamily="2" charset="77"/>
              </a:rPr>
              <a:t>Simple nonlinear example</a:t>
            </a:r>
          </a:p>
        </p:txBody>
      </p:sp>
    </p:spTree>
    <p:extLst>
      <p:ext uri="{BB962C8B-B14F-4D97-AF65-F5344CB8AC3E}">
        <p14:creationId xmlns:p14="http://schemas.microsoft.com/office/powerpoint/2010/main" val="29712398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BB2ABF14-77D3-2953-04D6-B4C2E5235BA0}"/>
              </a:ext>
            </a:extLst>
          </p:cNvPr>
          <p:cNvSpPr txBox="1"/>
          <p:nvPr/>
        </p:nvSpPr>
        <p:spPr>
          <a:xfrm>
            <a:off x="327948" y="246341"/>
            <a:ext cx="641874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b="1" dirty="0">
                <a:solidFill>
                  <a:srgbClr val="30509F"/>
                </a:solidFill>
                <a:latin typeface="Raleway" pitchFamily="2" charset="77"/>
              </a:rPr>
              <a:t>Structure-function relationship: </a:t>
            </a:r>
          </a:p>
          <a:p>
            <a:pPr algn="ctr"/>
            <a:r>
              <a:rPr lang="en-CA" sz="2400" b="1" dirty="0">
                <a:solidFill>
                  <a:srgbClr val="30509F"/>
                </a:solidFill>
                <a:latin typeface="Raleway" pitchFamily="2" charset="77"/>
              </a:rPr>
              <a:t>A fundamental concept in in neuroscience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ECF069DA-9127-2402-0473-B3E6CD54934B}"/>
              </a:ext>
            </a:extLst>
          </p:cNvPr>
          <p:cNvSpPr txBox="1"/>
          <p:nvPr/>
        </p:nvSpPr>
        <p:spPr>
          <a:xfrm>
            <a:off x="443559" y="902165"/>
            <a:ext cx="7873426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6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 The Structure-function relationship essentially boils down to two fundamental questions: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600"/>
              <a:t>How does brain structure influence its activity?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600"/>
              <a:t>How does observing its activity predict its structure? </a:t>
            </a:r>
            <a:br>
              <a:rPr lang="en-US" sz="1600"/>
            </a:br>
            <a:endParaRPr lang="en-US" sz="16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>
                <a:solidFill>
                  <a:srgbClr val="0D0D0D"/>
                </a:solidFill>
                <a:highlight>
                  <a:srgbClr val="FFFFFF"/>
                </a:highlight>
              </a:rPr>
              <a:t>It </a:t>
            </a:r>
            <a:r>
              <a:rPr lang="en-US" sz="1600" b="0" i="0">
                <a:solidFill>
                  <a:srgbClr val="0D0D0D"/>
                </a:solidFill>
                <a:effectLst/>
                <a:highlight>
                  <a:srgbClr val="FFFFFF"/>
                </a:highlight>
              </a:rPr>
              <a:t>has been extensively studied since th</a:t>
            </a:r>
            <a:r>
              <a:rPr lang="en-US" sz="1600">
                <a:solidFill>
                  <a:srgbClr val="0D0D0D"/>
                </a:solidFill>
                <a:highlight>
                  <a:srgbClr val="FFFFFF"/>
                </a:highlight>
              </a:rPr>
              <a:t>e emergence of Network Neuroscience.</a:t>
            </a:r>
            <a:endParaRPr lang="en-US" sz="160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4D078EDF-1916-0B99-BECD-8EF5B2A307C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28412" y="2618777"/>
            <a:ext cx="5093208" cy="3391802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5362A40E-A0B5-A33D-81D8-9DF79789C9E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14832" y="6140390"/>
            <a:ext cx="3560805" cy="335672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A87D6A7F-C37C-168F-7806-930B999F4FF3}"/>
              </a:ext>
            </a:extLst>
          </p:cNvPr>
          <p:cNvSpPr txBox="1"/>
          <p:nvPr/>
        </p:nvSpPr>
        <p:spPr>
          <a:xfrm>
            <a:off x="3820463" y="6500728"/>
            <a:ext cx="164163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A" sz="1200" dirty="0">
                <a:effectLst/>
                <a:latin typeface="AdvOT6c1def61.B"/>
              </a:rPr>
              <a:t>Baum et al. PNAS 2020</a:t>
            </a:r>
            <a:endParaRPr lang="fr-CA" sz="1200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B2C6B2B1-4714-DDAA-0825-A31FAC26FD8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96858" y="3822339"/>
            <a:ext cx="3279346" cy="108035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66F589B4-8F3F-B212-DCAF-C2A45C8E7EBA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60573" y="2417779"/>
            <a:ext cx="3115631" cy="128950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C2C6B86E-C3E5-9338-2B8F-58A68BDBCC2D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56817" y="1421015"/>
            <a:ext cx="3219387" cy="88170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92022C2B-15FD-D8B5-F227-46B4A98F4F41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96858" y="5017756"/>
            <a:ext cx="3279346" cy="85421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BA67CBFA-DAE6-FE44-3215-2888E00B46B0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23881" y="99990"/>
            <a:ext cx="2552323" cy="12059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230939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97864080-9F40-E8B5-D576-F6554F194D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114" t="29391" r="18273" b="32239"/>
          <a:stretch/>
        </p:blipFill>
        <p:spPr>
          <a:xfrm>
            <a:off x="677455" y="986477"/>
            <a:ext cx="6727437" cy="54217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553F9CF8-DEB8-5855-46BE-F8C92B4BB2E8}"/>
                  </a:ext>
                </a:extLst>
              </p:cNvPr>
              <p:cNvSpPr txBox="1"/>
              <p:nvPr/>
            </p:nvSpPr>
            <p:spPr>
              <a:xfrm>
                <a:off x="6096000" y="2347325"/>
                <a:ext cx="33227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sz="2000" b="0" i="1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fr-FR" sz="2000" dirty="0"/>
              </a:p>
            </p:txBody>
          </p:sp>
        </mc:Choice>
        <mc:Fallback xmlns="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553F9CF8-DEB8-5855-46BE-F8C92B4BB2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2347325"/>
                <a:ext cx="332270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7BED151B-76BE-12A4-94DF-BC3B9871D967}"/>
                  </a:ext>
                </a:extLst>
              </p:cNvPr>
              <p:cNvSpPr txBox="1"/>
              <p:nvPr/>
            </p:nvSpPr>
            <p:spPr>
              <a:xfrm>
                <a:off x="5669459" y="1483675"/>
                <a:ext cx="33970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sz="2000" b="0" i="1" smtClean="0">
                          <a:latin typeface="Cambria Math" panose="02040503050406030204" pitchFamily="18" charset="0"/>
                        </a:rPr>
                        <m:t>𝑗</m:t>
                      </m:r>
                    </m:oMath>
                  </m:oMathPara>
                </a14:m>
                <a:endParaRPr lang="fr-FR" sz="2000" dirty="0"/>
              </a:p>
            </p:txBody>
          </p:sp>
        </mc:Choice>
        <mc:Fallback xmlns="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7BED151B-76BE-12A4-94DF-BC3B9871D9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9459" y="1483675"/>
                <a:ext cx="339708" cy="400110"/>
              </a:xfrm>
              <a:prstGeom prst="rect">
                <a:avLst/>
              </a:prstGeom>
              <a:blipFill>
                <a:blip r:embed="rId5"/>
                <a:stretch>
                  <a:fillRect b="-1212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FBBC3B9F-58B2-EA0E-5EA7-666390A8D412}"/>
                  </a:ext>
                </a:extLst>
              </p:cNvPr>
              <p:cNvSpPr txBox="1"/>
              <p:nvPr/>
            </p:nvSpPr>
            <p:spPr>
              <a:xfrm>
                <a:off x="7013952" y="3117025"/>
                <a:ext cx="39094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sz="2000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fr-FR" sz="2000" dirty="0"/>
              </a:p>
            </p:txBody>
          </p:sp>
        </mc:Choice>
        <mc:Fallback xmlns="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FBBC3B9F-58B2-EA0E-5EA7-666390A8D4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3952" y="3117025"/>
                <a:ext cx="390940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Image 6">
            <a:extLst>
              <a:ext uri="{FF2B5EF4-FFF2-40B4-BE49-F238E27FC236}">
                <a16:creationId xmlns:a16="http://schemas.microsoft.com/office/drawing/2014/main" id="{A3F0E8E4-05F0-5086-37F1-B6A21CAFB418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09167" y="1937271"/>
            <a:ext cx="616172" cy="4100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84E38BC-9D86-D1C3-4096-AF3792BA9D0E}"/>
              </a:ext>
            </a:extLst>
          </p:cNvPr>
          <p:cNvSpPr/>
          <p:nvPr/>
        </p:nvSpPr>
        <p:spPr>
          <a:xfrm>
            <a:off x="381000" y="148641"/>
            <a:ext cx="1155117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2800" b="1" dirty="0">
                <a:solidFill>
                  <a:srgbClr val="30509F"/>
                </a:solidFill>
                <a:latin typeface="Raleway" pitchFamily="2" charset="77"/>
              </a:rPr>
              <a:t>Reminder: </a:t>
            </a:r>
          </a:p>
          <a:p>
            <a:r>
              <a:rPr lang="en-CA" sz="2800" b="1" dirty="0">
                <a:solidFill>
                  <a:srgbClr val="30509F"/>
                </a:solidFill>
                <a:latin typeface="Raleway" pitchFamily="2" charset="77"/>
              </a:rPr>
              <a:t>Neuronal networks are first modeled as weighted directed graphs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09F4317B-97BF-257A-5E7D-8CBFC36CFDFF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19162" y="4287005"/>
            <a:ext cx="5195383" cy="2258366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AA8E4CDD-C98D-004B-54C8-534240968AA9}"/>
              </a:ext>
            </a:extLst>
          </p:cNvPr>
          <p:cNvSpPr txBox="1"/>
          <p:nvPr/>
        </p:nvSpPr>
        <p:spPr>
          <a:xfrm>
            <a:off x="8266471" y="1993641"/>
            <a:ext cx="250344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000" dirty="0"/>
              <a:t>Synonyms: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000" dirty="0"/>
              <a:t>Adjacency matrix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000" dirty="0"/>
              <a:t>Weight matrix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000" dirty="0"/>
              <a:t>Connectivity matrix</a:t>
            </a:r>
          </a:p>
        </p:txBody>
      </p:sp>
    </p:spTree>
    <p:extLst>
      <p:ext uri="{BB962C8B-B14F-4D97-AF65-F5344CB8AC3E}">
        <p14:creationId xmlns:p14="http://schemas.microsoft.com/office/powerpoint/2010/main" val="39852382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>
            <a:extLst>
              <a:ext uri="{FF2B5EF4-FFF2-40B4-BE49-F238E27FC236}">
                <a16:creationId xmlns:a16="http://schemas.microsoft.com/office/drawing/2014/main" id="{5BE07E2A-51CB-E65F-E8D8-563B562308FA}"/>
              </a:ext>
            </a:extLst>
          </p:cNvPr>
          <p:cNvSpPr txBox="1"/>
          <p:nvPr/>
        </p:nvSpPr>
        <p:spPr>
          <a:xfrm>
            <a:off x="505104" y="287581"/>
            <a:ext cx="114345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>
                <a:solidFill>
                  <a:srgbClr val="30509F"/>
                </a:solidFill>
                <a:latin typeface="Raleway" pitchFamily="2" charset="77"/>
              </a:rPr>
              <a:t>Two important lessons from neuroscience and network science:</a:t>
            </a:r>
          </a:p>
          <a:p>
            <a:r>
              <a:rPr lang="en-CA" sz="2400" b="1" dirty="0">
                <a:solidFill>
                  <a:srgbClr val="30509F"/>
                </a:solidFill>
                <a:latin typeface="Raleway" pitchFamily="2" charset="77"/>
              </a:rPr>
              <a:t>1. Many structures produce the same function. 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2E1C5498-1D12-6275-D357-C481751E9661}"/>
              </a:ext>
            </a:extLst>
          </p:cNvPr>
          <p:cNvSpPr txBox="1"/>
          <p:nvPr/>
        </p:nvSpPr>
        <p:spPr>
          <a:xfrm>
            <a:off x="5950974" y="2813013"/>
            <a:ext cx="573592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600" b="0" i="1" dirty="0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The main </a:t>
            </a:r>
            <a:r>
              <a:rPr lang="fr-CA" sz="1600" b="0" i="1" dirty="0" err="1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result</a:t>
            </a:r>
            <a:r>
              <a:rPr lang="fr-CA" sz="1600" b="0" i="1" dirty="0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 of </a:t>
            </a:r>
            <a:r>
              <a:rPr lang="fr-CA" sz="1600" b="0" i="1" dirty="0" err="1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our</a:t>
            </a:r>
            <a:r>
              <a:rPr lang="fr-CA" sz="1600" b="0" i="1" dirty="0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 </a:t>
            </a:r>
            <a:r>
              <a:rPr lang="fr-CA" sz="1600" b="0" i="1" dirty="0" err="1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analysis</a:t>
            </a:r>
            <a:r>
              <a:rPr lang="fr-CA" sz="1600" b="0" i="1" dirty="0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 of the </a:t>
            </a:r>
            <a:r>
              <a:rPr lang="fr-CA" sz="1600" b="0" i="1" dirty="0" err="1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database</a:t>
            </a:r>
            <a:r>
              <a:rPr lang="fr-CA" sz="1600" b="0" i="1" dirty="0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 of over 20 million network </a:t>
            </a:r>
            <a:r>
              <a:rPr lang="fr-CA" sz="1600" b="0" i="1" dirty="0" err="1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models</a:t>
            </a:r>
            <a:r>
              <a:rPr lang="fr-CA" sz="1600" b="0" i="1" dirty="0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 </a:t>
            </a:r>
            <a:r>
              <a:rPr lang="fr-CA" sz="1600" b="0" i="1" dirty="0" err="1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is</a:t>
            </a:r>
            <a:r>
              <a:rPr lang="fr-CA" sz="1600" b="0" i="1" dirty="0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 </a:t>
            </a:r>
            <a:r>
              <a:rPr lang="fr-CA" sz="1600" b="0" i="1" dirty="0" err="1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that</a:t>
            </a:r>
            <a:r>
              <a:rPr lang="fr-CA" sz="1600" b="0" i="1" dirty="0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 </a:t>
            </a:r>
            <a:r>
              <a:rPr lang="fr-CA" sz="1600" b="1" i="1" dirty="0" err="1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similar</a:t>
            </a:r>
            <a:r>
              <a:rPr lang="fr-CA" sz="1600" b="1" i="1" dirty="0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 network outputs can </a:t>
            </a:r>
            <a:r>
              <a:rPr lang="fr-CA" sz="1600" b="1" i="1" dirty="0" err="1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be</a:t>
            </a:r>
            <a:r>
              <a:rPr lang="fr-CA" sz="1600" b="1" i="1" dirty="0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 </a:t>
            </a:r>
            <a:r>
              <a:rPr lang="fr-CA" sz="1600" b="1" i="1" dirty="0" err="1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generated</a:t>
            </a:r>
            <a:r>
              <a:rPr lang="fr-CA" sz="1600" b="1" i="1" dirty="0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 </a:t>
            </a:r>
            <a:r>
              <a:rPr lang="fr-CA" sz="1600" b="1" i="1" dirty="0" err="1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with</a:t>
            </a:r>
            <a:r>
              <a:rPr lang="fr-CA" sz="1600" b="1" i="1" dirty="0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 a large </a:t>
            </a:r>
            <a:r>
              <a:rPr lang="fr-CA" sz="1600" b="1" i="1" dirty="0" err="1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variety</a:t>
            </a:r>
            <a:r>
              <a:rPr lang="fr-CA" sz="1600" b="1" i="1" dirty="0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 of combinations of </a:t>
            </a:r>
            <a:r>
              <a:rPr lang="fr-CA" sz="1600" b="1" i="1" dirty="0" err="1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synaptic</a:t>
            </a:r>
            <a:r>
              <a:rPr lang="fr-CA" sz="1600" b="1" i="1" dirty="0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 </a:t>
            </a:r>
            <a:r>
              <a:rPr lang="fr-CA" sz="1600" b="1" i="1" dirty="0" err="1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strengths</a:t>
            </a:r>
            <a:r>
              <a:rPr lang="fr-CA" sz="1600" b="1" i="1" dirty="0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 and </a:t>
            </a:r>
            <a:r>
              <a:rPr lang="fr-CA" sz="1600" b="1" i="1" dirty="0" err="1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intrinsic</a:t>
            </a:r>
            <a:r>
              <a:rPr lang="fr-CA" sz="1600" b="1" i="1" dirty="0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 neuronal </a:t>
            </a:r>
            <a:r>
              <a:rPr lang="fr-CA" sz="1600" b="1" i="1" dirty="0" err="1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properties</a:t>
            </a:r>
            <a:r>
              <a:rPr lang="fr-CA" sz="1600" b="0" i="1" dirty="0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. </a:t>
            </a:r>
            <a:endParaRPr lang="en-CA" sz="1600" i="1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B4002A5-B8C3-06FC-4A27-2D510C9B6FB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5104" y="2058128"/>
            <a:ext cx="5028018" cy="129349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EF2C9FBA-51B0-FD78-3903-60F40EA67CF1}"/>
              </a:ext>
            </a:extLst>
          </p:cNvPr>
          <p:cNvSpPr txBox="1"/>
          <p:nvPr/>
        </p:nvSpPr>
        <p:spPr>
          <a:xfrm>
            <a:off x="5950974" y="4545621"/>
            <a:ext cx="573592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i="1" dirty="0"/>
              <a:t>The </a:t>
            </a:r>
            <a:r>
              <a:rPr lang="en-CA" sz="1600" b="1" i="1" dirty="0"/>
              <a:t>true topology is not needed for predicting dynamics </a:t>
            </a:r>
            <a:r>
              <a:rPr lang="en-CA" sz="1600" i="1" dirty="0"/>
              <a:t>on networks, since the </a:t>
            </a:r>
            <a:r>
              <a:rPr lang="en-CA" sz="1600" b="1" i="1" dirty="0"/>
              <a:t>dynamics evolve in a subspace of astonishingly low dimension </a:t>
            </a:r>
            <a:r>
              <a:rPr lang="en-CA" sz="1600" i="1" dirty="0"/>
              <a:t>compared to the size and heterogeneity of the graph.</a:t>
            </a:r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7A6BFCE1-65C3-7476-4612-27D6B7996F7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50974" y="1411381"/>
            <a:ext cx="2429037" cy="1293494"/>
          </a:xfrm>
          <a:prstGeom prst="rect">
            <a:avLst/>
          </a:prstGeom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63DDC214-846F-D863-64EE-390B912D7966}"/>
              </a:ext>
            </a:extLst>
          </p:cNvPr>
          <p:cNvSpPr txBox="1"/>
          <p:nvPr/>
        </p:nvSpPr>
        <p:spPr>
          <a:xfrm>
            <a:off x="8531426" y="1744342"/>
            <a:ext cx="21238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900" dirty="0" err="1">
                <a:effectLst/>
                <a:latin typeface="Minion"/>
              </a:rPr>
              <a:t>Pyloric</a:t>
            </a:r>
            <a:r>
              <a:rPr lang="fr-CA" sz="900" dirty="0">
                <a:effectLst/>
                <a:latin typeface="Minion"/>
              </a:rPr>
              <a:t> </a:t>
            </a:r>
            <a:r>
              <a:rPr lang="fr-CA" sz="900" dirty="0" err="1">
                <a:effectLst/>
                <a:latin typeface="Minion"/>
              </a:rPr>
              <a:t>rhythms</a:t>
            </a:r>
            <a:r>
              <a:rPr lang="fr-CA" sz="900" dirty="0">
                <a:effectLst/>
                <a:latin typeface="Minion"/>
              </a:rPr>
              <a:t> of the </a:t>
            </a:r>
            <a:r>
              <a:rPr lang="fr-CA" sz="900" dirty="0" err="1">
                <a:effectLst/>
                <a:latin typeface="Minion"/>
              </a:rPr>
              <a:t>crustacean</a:t>
            </a:r>
            <a:r>
              <a:rPr lang="fr-CA" sz="900" dirty="0">
                <a:effectLst/>
                <a:latin typeface="Minion"/>
              </a:rPr>
              <a:t> </a:t>
            </a:r>
            <a:r>
              <a:rPr lang="fr-CA" sz="900" dirty="0" err="1">
                <a:effectLst/>
                <a:latin typeface="Minion"/>
              </a:rPr>
              <a:t>stomatogastric</a:t>
            </a:r>
            <a:r>
              <a:rPr lang="fr-CA" sz="900" dirty="0">
                <a:effectLst/>
                <a:latin typeface="Minion"/>
              </a:rPr>
              <a:t> ganglion and a </a:t>
            </a:r>
            <a:r>
              <a:rPr lang="fr-CA" sz="900" dirty="0" err="1">
                <a:effectLst/>
                <a:latin typeface="Minion"/>
              </a:rPr>
              <a:t>simplified</a:t>
            </a:r>
            <a:r>
              <a:rPr lang="fr-CA" sz="900" dirty="0">
                <a:effectLst/>
                <a:latin typeface="Minion"/>
              </a:rPr>
              <a:t> version of </a:t>
            </a:r>
            <a:r>
              <a:rPr lang="fr-CA" sz="900" dirty="0" err="1">
                <a:effectLst/>
                <a:latin typeface="Minion"/>
              </a:rPr>
              <a:t>underlying</a:t>
            </a:r>
            <a:r>
              <a:rPr lang="fr-CA" sz="900" dirty="0">
                <a:effectLst/>
                <a:latin typeface="Minion"/>
              </a:rPr>
              <a:t> neuronal circuit. </a:t>
            </a:r>
            <a:endParaRPr lang="fr-CA" sz="900" dirty="0"/>
          </a:p>
          <a:p>
            <a:endParaRPr lang="en-CA" sz="900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828BBE3-6816-8E90-B388-0863989CAB47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5104" y="4495634"/>
            <a:ext cx="5294554" cy="11695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899369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e 17">
            <a:extLst>
              <a:ext uri="{FF2B5EF4-FFF2-40B4-BE49-F238E27FC236}">
                <a16:creationId xmlns:a16="http://schemas.microsoft.com/office/drawing/2014/main" id="{40FA8CC8-4D6C-88EA-42F4-8A8E15998499}"/>
              </a:ext>
            </a:extLst>
          </p:cNvPr>
          <p:cNvGrpSpPr/>
          <p:nvPr/>
        </p:nvGrpSpPr>
        <p:grpSpPr>
          <a:xfrm>
            <a:off x="382794" y="1384300"/>
            <a:ext cx="4928314" cy="1418146"/>
            <a:chOff x="1538816" y="1012222"/>
            <a:chExt cx="9791700" cy="26924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16" name="Image 15">
              <a:extLst>
                <a:ext uri="{FF2B5EF4-FFF2-40B4-BE49-F238E27FC236}">
                  <a16:creationId xmlns:a16="http://schemas.microsoft.com/office/drawing/2014/main" id="{0C7938E4-3BBF-B566-F05D-16E6F3A0D9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538816" y="1012222"/>
              <a:ext cx="9791700" cy="2425700"/>
            </a:xfrm>
            <a:prstGeom prst="rect">
              <a:avLst/>
            </a:prstGeom>
          </p:spPr>
        </p:pic>
        <p:pic>
          <p:nvPicPr>
            <p:cNvPr id="17" name="Image 16">
              <a:extLst>
                <a:ext uri="{FF2B5EF4-FFF2-40B4-BE49-F238E27FC236}">
                  <a16:creationId xmlns:a16="http://schemas.microsoft.com/office/drawing/2014/main" id="{B9997FCE-8E81-30C9-C706-8FB18BB3FA7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600949" y="3437922"/>
              <a:ext cx="3568700" cy="266700"/>
            </a:xfrm>
            <a:prstGeom prst="rect">
              <a:avLst/>
            </a:prstGeom>
          </p:spPr>
        </p:pic>
      </p:grpSp>
      <p:pic>
        <p:nvPicPr>
          <p:cNvPr id="19" name="Image 18">
            <a:extLst>
              <a:ext uri="{FF2B5EF4-FFF2-40B4-BE49-F238E27FC236}">
                <a16:creationId xmlns:a16="http://schemas.microsoft.com/office/drawing/2014/main" id="{2DA21B03-0C2B-7F70-1B35-24303D0FC23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2793" y="2802446"/>
            <a:ext cx="2581255" cy="2920161"/>
          </a:xfrm>
          <a:prstGeom prst="rect">
            <a:avLst/>
          </a:prstGeom>
        </p:spPr>
      </p:pic>
      <p:grpSp>
        <p:nvGrpSpPr>
          <p:cNvPr id="2" name="Groupe 1">
            <a:extLst>
              <a:ext uri="{FF2B5EF4-FFF2-40B4-BE49-F238E27FC236}">
                <a16:creationId xmlns:a16="http://schemas.microsoft.com/office/drawing/2014/main" id="{5DCC19C8-4BDA-5082-D964-46DE8551BEDD}"/>
              </a:ext>
            </a:extLst>
          </p:cNvPr>
          <p:cNvGrpSpPr/>
          <p:nvPr/>
        </p:nvGrpSpPr>
        <p:grpSpPr>
          <a:xfrm>
            <a:off x="7445610" y="1248532"/>
            <a:ext cx="4318793" cy="2130042"/>
            <a:chOff x="927100" y="1187450"/>
            <a:chExt cx="10337800" cy="493232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3" name="Image 2">
              <a:extLst>
                <a:ext uri="{FF2B5EF4-FFF2-40B4-BE49-F238E27FC236}">
                  <a16:creationId xmlns:a16="http://schemas.microsoft.com/office/drawing/2014/main" id="{A6E478A8-4A19-7D62-B5F1-FDDFEB84F87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27100" y="1187450"/>
              <a:ext cx="10337800" cy="4483100"/>
            </a:xfrm>
            <a:prstGeom prst="rect">
              <a:avLst/>
            </a:prstGeom>
          </p:spPr>
        </p:pic>
        <p:pic>
          <p:nvPicPr>
            <p:cNvPr id="4" name="Image 3">
              <a:extLst>
                <a:ext uri="{FF2B5EF4-FFF2-40B4-BE49-F238E27FC236}">
                  <a16:creationId xmlns:a16="http://schemas.microsoft.com/office/drawing/2014/main" id="{F4868DB6-333F-E9DE-D819-87CF2B2D901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532738" y="5670550"/>
              <a:ext cx="4647730" cy="449223"/>
            </a:xfrm>
            <a:prstGeom prst="rect">
              <a:avLst/>
            </a:prstGeom>
          </p:spPr>
        </p:pic>
      </p:grpSp>
      <p:pic>
        <p:nvPicPr>
          <p:cNvPr id="5" name="Image 4">
            <a:extLst>
              <a:ext uri="{FF2B5EF4-FFF2-40B4-BE49-F238E27FC236}">
                <a16:creationId xmlns:a16="http://schemas.microsoft.com/office/drawing/2014/main" id="{2C606C58-5FBF-E87F-4B59-446E33D0DCCB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47619" y="3184575"/>
            <a:ext cx="3392206" cy="194150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AEC321AF-E1F8-40E9-2BC2-56939337D927}"/>
              </a:ext>
            </a:extLst>
          </p:cNvPr>
          <p:cNvSpPr txBox="1"/>
          <p:nvPr/>
        </p:nvSpPr>
        <p:spPr>
          <a:xfrm>
            <a:off x="505104" y="287581"/>
            <a:ext cx="114345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>
                <a:solidFill>
                  <a:srgbClr val="30509F"/>
                </a:solidFill>
                <a:latin typeface="Raleway" pitchFamily="2" charset="77"/>
              </a:rPr>
              <a:t>Two important learned lessons from neuroscience and network science:</a:t>
            </a:r>
          </a:p>
          <a:p>
            <a:r>
              <a:rPr lang="en-CA" sz="2400" b="1" dirty="0">
                <a:solidFill>
                  <a:srgbClr val="30509F"/>
                </a:solidFill>
                <a:latin typeface="Raleway" pitchFamily="2" charset="77"/>
              </a:rPr>
              <a:t>2. Neuronal activity lies on a low-dimensional manifold 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698EF9E0-4811-3B1F-B112-D145BE0619FD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45910" y="3510258"/>
            <a:ext cx="3763297" cy="171530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804669E2-DF94-5754-C18F-B3C17836D653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85648" y="5576554"/>
            <a:ext cx="4628994" cy="11823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9795DD30-49C1-3022-5D94-CCBED8B378CE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45610" y="5584444"/>
            <a:ext cx="4363597" cy="88888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007174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8CC168DC-84B4-7CEB-4FDD-8969DFA5163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7587" y="1703820"/>
            <a:ext cx="11896826" cy="3782580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03A252C0-E844-82A3-206C-AE32469CB100}"/>
              </a:ext>
            </a:extLst>
          </p:cNvPr>
          <p:cNvSpPr txBox="1"/>
          <p:nvPr/>
        </p:nvSpPr>
        <p:spPr>
          <a:xfrm>
            <a:off x="9436100" y="5486400"/>
            <a:ext cx="25183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200" dirty="0"/>
              <a:t>Vyas et al. Annu. Rev. </a:t>
            </a:r>
            <a:r>
              <a:rPr lang="en-CA" sz="1200" dirty="0" err="1"/>
              <a:t>Neurosci</a:t>
            </a:r>
            <a:r>
              <a:rPr lang="en-CA" sz="1200" dirty="0"/>
              <a:t>. 2020.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B76BBE1-3B10-424C-58ED-A91C471DD3AC}"/>
              </a:ext>
            </a:extLst>
          </p:cNvPr>
          <p:cNvSpPr/>
          <p:nvPr/>
        </p:nvSpPr>
        <p:spPr>
          <a:xfrm>
            <a:off x="341239" y="153452"/>
            <a:ext cx="863088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3200" b="1">
                <a:solidFill>
                  <a:srgbClr val="30509F"/>
                </a:solidFill>
                <a:latin typeface="Raleway" pitchFamily="2" charset="77"/>
              </a:rPr>
              <a:t>What is the space of the neuronal activity ?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10947CBA-0596-9B65-548D-CFBF06697FA4}"/>
              </a:ext>
            </a:extLst>
          </p:cNvPr>
          <p:cNvSpPr txBox="1"/>
          <p:nvPr/>
        </p:nvSpPr>
        <p:spPr>
          <a:xfrm>
            <a:off x="533400" y="5903099"/>
            <a:ext cx="107005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In principle, the activity (firing rate)</a:t>
            </a:r>
            <a:r>
              <a:rPr lang="en-CA" sz="2400" i="1" dirty="0"/>
              <a:t> </a:t>
            </a:r>
            <a:r>
              <a:rPr lang="en-CA" sz="2400" dirty="0"/>
              <a:t>of</a:t>
            </a:r>
            <a:r>
              <a:rPr lang="en-CA" sz="2400" i="1" dirty="0"/>
              <a:t> N </a:t>
            </a:r>
            <a:r>
              <a:rPr lang="en-CA" sz="2400" dirty="0"/>
              <a:t>neurons spans a space of dimensionality </a:t>
            </a:r>
            <a:r>
              <a:rPr lang="en-CA" sz="2400" i="1" dirty="0"/>
              <a:t>N.</a:t>
            </a:r>
            <a:r>
              <a:rPr lang="en-CA" sz="2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44656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BD14E34B-27BD-09CE-7CAA-C362DDBB8164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3789" y="1778000"/>
            <a:ext cx="9844422" cy="3301999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42B9F481-C483-4B8D-08B2-DF5EF5AE2D30}"/>
              </a:ext>
            </a:extLst>
          </p:cNvPr>
          <p:cNvSpPr txBox="1"/>
          <p:nvPr/>
        </p:nvSpPr>
        <p:spPr>
          <a:xfrm>
            <a:off x="9448800" y="4941499"/>
            <a:ext cx="25183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200" dirty="0"/>
              <a:t>Vyas et al. Annu. Rev. </a:t>
            </a:r>
            <a:r>
              <a:rPr lang="en-CA" sz="1200" dirty="0" err="1"/>
              <a:t>Neurosci</a:t>
            </a:r>
            <a:r>
              <a:rPr lang="en-CA" sz="1200" dirty="0"/>
              <a:t>. 2020.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064D5EF-D37C-BCA1-FF92-8521B60A0CB8}"/>
              </a:ext>
            </a:extLst>
          </p:cNvPr>
          <p:cNvSpPr/>
          <p:nvPr/>
        </p:nvSpPr>
        <p:spPr>
          <a:xfrm>
            <a:off x="341239" y="153452"/>
            <a:ext cx="950452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3200" b="1">
                <a:solidFill>
                  <a:srgbClr val="30509F"/>
                </a:solidFill>
                <a:latin typeface="Raleway" pitchFamily="2" charset="77"/>
              </a:rPr>
              <a:t>What is the dimension of the neuronal activity 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7EC29484-BB72-48B2-BBB3-500836CE5AC3}"/>
                  </a:ext>
                </a:extLst>
              </p:cNvPr>
              <p:cNvSpPr txBox="1"/>
              <p:nvPr/>
            </p:nvSpPr>
            <p:spPr>
              <a:xfrm>
                <a:off x="661146" y="5795862"/>
                <a:ext cx="1086970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A" sz="2400" dirty="0"/>
                  <a:t>In a real neuronal network, we expect the dimensionality for </a:t>
                </a:r>
                <a14:m>
                  <m:oMath xmlns:m="http://schemas.openxmlformats.org/officeDocument/2006/math">
                    <m:r>
                      <a:rPr lang="fr-CA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CA" sz="2400" i="1" dirty="0"/>
                  <a:t> </a:t>
                </a:r>
                <a:r>
                  <a:rPr lang="en-CA" sz="2400" dirty="0"/>
                  <a:t>neurons to be </a:t>
                </a:r>
                <a:r>
                  <a:rPr lang="en-CA" sz="2400" i="1" dirty="0"/>
                  <a:t>n </a:t>
                </a:r>
                <a14:m>
                  <m:oMath xmlns:m="http://schemas.openxmlformats.org/officeDocument/2006/math">
                    <m:r>
                      <a:rPr lang="en-CA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≪</m:t>
                    </m:r>
                    <m:r>
                      <a:rPr lang="fr-CA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CA" sz="2400" i="1" dirty="0"/>
                  <a:t>.</a:t>
                </a:r>
                <a:r>
                  <a:rPr lang="en-CA" sz="2400" dirty="0"/>
                  <a:t> </a:t>
                </a:r>
              </a:p>
            </p:txBody>
          </p:sp>
        </mc:Choice>
        <mc:Fallback xmlns="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7EC29484-BB72-48B2-BBB3-500836CE5A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146" y="5795862"/>
                <a:ext cx="10869707" cy="461665"/>
              </a:xfrm>
              <a:prstGeom prst="rect">
                <a:avLst/>
              </a:prstGeom>
              <a:blipFill>
                <a:blip r:embed="rId3"/>
                <a:stretch>
                  <a:fillRect l="-816" t="-8108" b="-2973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97332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6C5CBC72-9A8F-9951-B494-F7C2D886A52A}"/>
              </a:ext>
            </a:extLst>
          </p:cNvPr>
          <p:cNvSpPr txBox="1"/>
          <p:nvPr/>
        </p:nvSpPr>
        <p:spPr>
          <a:xfrm>
            <a:off x="1663700" y="3028890"/>
            <a:ext cx="92811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000" dirty="0"/>
              <a:t>We now go to the </a:t>
            </a:r>
            <a:r>
              <a:rPr lang="en-CA" sz="2000" dirty="0" err="1"/>
              <a:t>Colab</a:t>
            </a:r>
            <a:r>
              <a:rPr lang="en-CA" sz="2000" dirty="0"/>
              <a:t> notebook to study in details simpler nonlinear network models</a:t>
            </a:r>
          </a:p>
        </p:txBody>
      </p:sp>
    </p:spTree>
    <p:extLst>
      <p:ext uri="{BB962C8B-B14F-4D97-AF65-F5344CB8AC3E}">
        <p14:creationId xmlns:p14="http://schemas.microsoft.com/office/powerpoint/2010/main" val="42520021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037F4C97-84F1-71E4-112F-6EB2401FB89A}"/>
              </a:ext>
            </a:extLst>
          </p:cNvPr>
          <p:cNvSpPr txBox="1"/>
          <p:nvPr/>
        </p:nvSpPr>
        <p:spPr>
          <a:xfrm>
            <a:off x="955209" y="930487"/>
            <a:ext cx="3277244" cy="4661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sz="2000" dirty="0" err="1"/>
              <a:t>Lapicque</a:t>
            </a:r>
            <a:r>
              <a:rPr lang="en-CA" sz="2000" dirty="0"/>
              <a:t> (1907)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sz="2000" dirty="0"/>
              <a:t>Adrian (1926)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sz="2000" dirty="0"/>
              <a:t>McCulloch &amp; Pitts (1943)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sz="2000" dirty="0"/>
              <a:t>Hodgkin &amp; Huxley (1952)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sz="2000" dirty="0"/>
              <a:t>Amari (1972)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sz="2000" dirty="0"/>
              <a:t>Little (1974)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sz="2000" dirty="0"/>
              <a:t>Wilson &amp; Cowan (1972)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sz="2000" dirty="0"/>
              <a:t>Cohen &amp; Grossberg (1983)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sz="2000" dirty="0"/>
              <a:t>Hopfield (1982 &amp; 1984)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sz="2000" dirty="0"/>
              <a:t>…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303483B-E781-4CEF-FF22-3D967DC7F436}"/>
              </a:ext>
            </a:extLst>
          </p:cNvPr>
          <p:cNvSpPr/>
          <p:nvPr/>
        </p:nvSpPr>
        <p:spPr>
          <a:xfrm>
            <a:off x="714000" y="345712"/>
            <a:ext cx="512512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3200" b="1" dirty="0">
                <a:solidFill>
                  <a:srgbClr val="30509F"/>
                </a:solidFill>
                <a:latin typeface="Raleway" pitchFamily="2" charset="77"/>
              </a:rPr>
              <a:t>Neuronal activity models</a:t>
            </a:r>
          </a:p>
        </p:txBody>
      </p:sp>
      <p:pic>
        <p:nvPicPr>
          <p:cNvPr id="4098" name="Picture 2" descr="Nobel Prize - Wikipedia">
            <a:extLst>
              <a:ext uri="{FF2B5EF4-FFF2-40B4-BE49-F238E27FC236}">
                <a16:creationId xmlns:a16="http://schemas.microsoft.com/office/drawing/2014/main" id="{D915F5B2-4A92-972E-CCCD-7162D278CA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62279" y="1515262"/>
            <a:ext cx="361262" cy="355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Nobel Prize - Wikipedia">
            <a:extLst>
              <a:ext uri="{FF2B5EF4-FFF2-40B4-BE49-F238E27FC236}">
                <a16:creationId xmlns:a16="http://schemas.microsoft.com/office/drawing/2014/main" id="{419E8893-F77E-577E-7B8B-4E12865827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47295" y="2451477"/>
            <a:ext cx="361262" cy="355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84073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037F4C97-84F1-71E4-112F-6EB2401FB89A}"/>
              </a:ext>
            </a:extLst>
          </p:cNvPr>
          <p:cNvSpPr txBox="1"/>
          <p:nvPr/>
        </p:nvSpPr>
        <p:spPr>
          <a:xfrm>
            <a:off x="955209" y="930487"/>
            <a:ext cx="3277244" cy="4661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000" dirty="0"/>
              <a:t>Lapicque (1907)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000" dirty="0"/>
              <a:t>Adrian (1926)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A" sz="2000" b="1" dirty="0" err="1"/>
              <a:t>McCulloch</a:t>
            </a:r>
            <a:r>
              <a:rPr lang="fr-CA" sz="2000" b="1" dirty="0"/>
              <a:t> &amp; </a:t>
            </a:r>
            <a:r>
              <a:rPr lang="fr-CA" sz="2000" b="1" dirty="0" err="1"/>
              <a:t>Pitts</a:t>
            </a:r>
            <a:r>
              <a:rPr lang="fr-CA" sz="2000" b="1" dirty="0"/>
              <a:t> (1943)</a:t>
            </a:r>
            <a:endParaRPr lang="fr-FR" sz="2000" b="1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A" sz="2000" dirty="0"/>
              <a:t>Hodgkin &amp; Huxley (1952)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A" sz="2000" dirty="0" err="1"/>
              <a:t>Amari</a:t>
            </a:r>
            <a:r>
              <a:rPr lang="fr-CA" sz="2000" dirty="0"/>
              <a:t> (1972)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A" sz="2000" dirty="0"/>
              <a:t>Little (1974)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A" sz="2000" dirty="0"/>
              <a:t>Wilson &amp; Cowan (1972)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A" sz="2000" dirty="0"/>
              <a:t>Cohen &amp; </a:t>
            </a:r>
            <a:r>
              <a:rPr lang="fr-CA" sz="2000" dirty="0" err="1"/>
              <a:t>Grossberg</a:t>
            </a:r>
            <a:r>
              <a:rPr lang="fr-CA" sz="2000" dirty="0"/>
              <a:t> (1983)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A" sz="2000" b="1" dirty="0" err="1"/>
              <a:t>Hopfield</a:t>
            </a:r>
            <a:r>
              <a:rPr lang="fr-CA" sz="2000" b="1" dirty="0"/>
              <a:t> (1982 &amp; 1984)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A" sz="2000" dirty="0"/>
              <a:t>…</a:t>
            </a:r>
            <a:endParaRPr lang="fr-FR" sz="20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303483B-E781-4CEF-FF22-3D967DC7F436}"/>
              </a:ext>
            </a:extLst>
          </p:cNvPr>
          <p:cNvSpPr/>
          <p:nvPr/>
        </p:nvSpPr>
        <p:spPr>
          <a:xfrm>
            <a:off x="714000" y="345712"/>
            <a:ext cx="512512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200" b="1" dirty="0">
                <a:solidFill>
                  <a:srgbClr val="30509F"/>
                </a:solidFill>
                <a:latin typeface="Raleway" pitchFamily="2" charset="77"/>
              </a:rPr>
              <a:t>Neuronal </a:t>
            </a:r>
            <a:r>
              <a:rPr lang="fr-FR" sz="3200" b="1" dirty="0" err="1">
                <a:solidFill>
                  <a:srgbClr val="30509F"/>
                </a:solidFill>
                <a:latin typeface="Raleway" pitchFamily="2" charset="77"/>
              </a:rPr>
              <a:t>activity</a:t>
            </a:r>
            <a:r>
              <a:rPr lang="fr-FR" sz="3200" b="1" dirty="0">
                <a:solidFill>
                  <a:srgbClr val="30509F"/>
                </a:solidFill>
                <a:latin typeface="Raleway" pitchFamily="2" charset="77"/>
              </a:rPr>
              <a:t> </a:t>
            </a:r>
            <a:r>
              <a:rPr lang="fr-FR" sz="3200" b="1" dirty="0" err="1">
                <a:solidFill>
                  <a:srgbClr val="30509F"/>
                </a:solidFill>
                <a:latin typeface="Raleway" pitchFamily="2" charset="77"/>
              </a:rPr>
              <a:t>models</a:t>
            </a:r>
            <a:endParaRPr lang="fr-FR" sz="3200" b="1" dirty="0">
              <a:solidFill>
                <a:srgbClr val="30509F"/>
              </a:solidFill>
              <a:latin typeface="Raleway" pitchFamily="2" charset="77"/>
            </a:endParaRPr>
          </a:p>
        </p:txBody>
      </p:sp>
      <p:pic>
        <p:nvPicPr>
          <p:cNvPr id="4098" name="Picture 2" descr="Nobel Prize - Wikipedia">
            <a:extLst>
              <a:ext uri="{FF2B5EF4-FFF2-40B4-BE49-F238E27FC236}">
                <a16:creationId xmlns:a16="http://schemas.microsoft.com/office/drawing/2014/main" id="{D915F5B2-4A92-972E-CCCD-7162D278CA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62279" y="1515262"/>
            <a:ext cx="361262" cy="355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Nobel Prize - Wikipedia">
            <a:extLst>
              <a:ext uri="{FF2B5EF4-FFF2-40B4-BE49-F238E27FC236}">
                <a16:creationId xmlns:a16="http://schemas.microsoft.com/office/drawing/2014/main" id="{419E8893-F77E-577E-7B8B-4E12865827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47295" y="2451477"/>
            <a:ext cx="361262" cy="355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42CB904F-E987-F74D-D325-B416694C7D86}"/>
              </a:ext>
            </a:extLst>
          </p:cNvPr>
          <p:cNvSpPr txBox="1"/>
          <p:nvPr/>
        </p:nvSpPr>
        <p:spPr>
          <a:xfrm>
            <a:off x="5248895" y="2660960"/>
            <a:ext cx="668184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2400">
                <a:effectLst/>
                <a:highlight>
                  <a:srgbClr val="FFFFFF"/>
                </a:highlight>
                <a:latin typeface="TimesNewRomanPSMT"/>
              </a:rPr>
              <a:t>Will be presented and studied during out next computer lab:</a:t>
            </a:r>
          </a:p>
          <a:p>
            <a:pPr algn="ctr"/>
            <a:r>
              <a:rPr lang="en-CA" sz="2400" b="1">
                <a:effectLst/>
                <a:highlight>
                  <a:srgbClr val="FFFFFF"/>
                </a:highlight>
                <a:latin typeface="TimesNewRomanPSMT"/>
              </a:rPr>
              <a:t>Attractors and Hopfield networks. </a:t>
            </a:r>
            <a:endParaRPr lang="en-CA" sz="2400" b="1">
              <a:effectLst/>
              <a:highlight>
                <a:srgbClr val="FFFFFF"/>
              </a:highlight>
            </a:endParaRPr>
          </a:p>
        </p:txBody>
      </p:sp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AF6CA6BB-B65C-55CD-AB21-FC80B2DE7F82}"/>
              </a:ext>
            </a:extLst>
          </p:cNvPr>
          <p:cNvSpPr/>
          <p:nvPr/>
        </p:nvSpPr>
        <p:spPr>
          <a:xfrm>
            <a:off x="5248895" y="2612765"/>
            <a:ext cx="6282047" cy="1296719"/>
          </a:xfrm>
          <a:prstGeom prst="roundRect">
            <a:avLst/>
          </a:prstGeom>
          <a:noFill/>
          <a:ln w="38100">
            <a:solidFill>
              <a:srgbClr val="FE79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458563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037F4C97-84F1-71E4-112F-6EB2401FB89A}"/>
              </a:ext>
            </a:extLst>
          </p:cNvPr>
          <p:cNvSpPr txBox="1"/>
          <p:nvPr/>
        </p:nvSpPr>
        <p:spPr>
          <a:xfrm>
            <a:off x="955209" y="930487"/>
            <a:ext cx="3313984" cy="4661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000" dirty="0"/>
              <a:t>Lapicque (1907)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000" dirty="0"/>
              <a:t>Adrian (1926)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A" sz="2000" dirty="0" err="1"/>
              <a:t>McCulloch</a:t>
            </a:r>
            <a:r>
              <a:rPr lang="fr-CA" sz="2000" dirty="0"/>
              <a:t> &amp; </a:t>
            </a:r>
            <a:r>
              <a:rPr lang="fr-CA" sz="2000" dirty="0" err="1"/>
              <a:t>Pitts</a:t>
            </a:r>
            <a:r>
              <a:rPr lang="fr-CA" sz="2000" dirty="0"/>
              <a:t> (1943)</a:t>
            </a:r>
            <a:endParaRPr lang="fr-FR" sz="20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A" sz="2000" dirty="0"/>
              <a:t>Hodgkin &amp; Huxley (1952)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A" sz="2000" b="1" dirty="0" err="1"/>
              <a:t>Amari</a:t>
            </a:r>
            <a:r>
              <a:rPr lang="fr-CA" sz="2000" dirty="0"/>
              <a:t> (1972)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A" sz="2000" dirty="0"/>
              <a:t>Little (1974)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A" sz="2000" b="1" dirty="0"/>
              <a:t>Wilson &amp; Cowan </a:t>
            </a:r>
            <a:r>
              <a:rPr lang="fr-CA" sz="2000" dirty="0"/>
              <a:t>(1972)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A" sz="2000" b="1" dirty="0"/>
              <a:t>Cohen &amp; </a:t>
            </a:r>
            <a:r>
              <a:rPr lang="fr-CA" sz="2000" b="1" dirty="0" err="1"/>
              <a:t>Grossberg</a:t>
            </a:r>
            <a:r>
              <a:rPr lang="fr-CA" sz="2000" b="1" dirty="0"/>
              <a:t> </a:t>
            </a:r>
            <a:r>
              <a:rPr lang="fr-CA" sz="2000" dirty="0"/>
              <a:t>(1983)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A" sz="2000" b="1" dirty="0" err="1"/>
              <a:t>Hopfield</a:t>
            </a:r>
            <a:r>
              <a:rPr lang="fr-CA" sz="2000" dirty="0"/>
              <a:t> (1982 &amp; 1984)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A" sz="2000" dirty="0"/>
              <a:t>…</a:t>
            </a:r>
            <a:endParaRPr lang="fr-FR" sz="2000" dirty="0"/>
          </a:p>
        </p:txBody>
      </p:sp>
      <p:pic>
        <p:nvPicPr>
          <p:cNvPr id="4098" name="Picture 2" descr="Nobel Prize - Wikipedia">
            <a:extLst>
              <a:ext uri="{FF2B5EF4-FFF2-40B4-BE49-F238E27FC236}">
                <a16:creationId xmlns:a16="http://schemas.microsoft.com/office/drawing/2014/main" id="{D915F5B2-4A92-972E-CCCD-7162D278CA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62279" y="1515262"/>
            <a:ext cx="361262" cy="355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Nobel Prize - Wikipedia">
            <a:extLst>
              <a:ext uri="{FF2B5EF4-FFF2-40B4-BE49-F238E27FC236}">
                <a16:creationId xmlns:a16="http://schemas.microsoft.com/office/drawing/2014/main" id="{419E8893-F77E-577E-7B8B-4E12865827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47295" y="2451477"/>
            <a:ext cx="361262" cy="355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22E6586-BE6E-06A2-D2BC-A21CE5D4FC7C}"/>
              </a:ext>
            </a:extLst>
          </p:cNvPr>
          <p:cNvSpPr/>
          <p:nvPr/>
        </p:nvSpPr>
        <p:spPr>
          <a:xfrm>
            <a:off x="714000" y="345712"/>
            <a:ext cx="512512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3200" b="1">
                <a:solidFill>
                  <a:srgbClr val="30509F"/>
                </a:solidFill>
                <a:latin typeface="Raleway" pitchFamily="2" charset="77"/>
              </a:rPr>
              <a:t>Neuronal activity models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D83E8F50-78A9-9CAA-C496-4AEBB841C5E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41089" y="4322638"/>
            <a:ext cx="6210112" cy="21896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6174F7C0-7214-943F-AD71-1D0D531D60EE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34052" y="1693003"/>
            <a:ext cx="5424186" cy="238213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85AAA20F-122F-00CD-9F7C-AD9D066B7454}"/>
              </a:ext>
            </a:extLst>
          </p:cNvPr>
          <p:cNvSpPr txBox="1"/>
          <p:nvPr/>
        </p:nvSpPr>
        <p:spPr>
          <a:xfrm>
            <a:off x="6034052" y="861367"/>
            <a:ext cx="54241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Characterized as continuous-nonlinear, firing-rate or rate-based models </a:t>
            </a:r>
          </a:p>
        </p:txBody>
      </p:sp>
    </p:spTree>
    <p:extLst>
      <p:ext uri="{BB962C8B-B14F-4D97-AF65-F5344CB8AC3E}">
        <p14:creationId xmlns:p14="http://schemas.microsoft.com/office/powerpoint/2010/main" val="20551383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037F4C97-84F1-71E4-112F-6EB2401FB89A}"/>
              </a:ext>
            </a:extLst>
          </p:cNvPr>
          <p:cNvSpPr txBox="1"/>
          <p:nvPr/>
        </p:nvSpPr>
        <p:spPr>
          <a:xfrm>
            <a:off x="955209" y="930487"/>
            <a:ext cx="3313984" cy="4661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000" dirty="0"/>
              <a:t>Lapicque (1907)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000" dirty="0"/>
              <a:t>Adrian (1926)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A" sz="2000" dirty="0" err="1"/>
              <a:t>McCulloch</a:t>
            </a:r>
            <a:r>
              <a:rPr lang="fr-CA" sz="2000" dirty="0"/>
              <a:t> &amp; </a:t>
            </a:r>
            <a:r>
              <a:rPr lang="fr-CA" sz="2000" dirty="0" err="1"/>
              <a:t>Pitts</a:t>
            </a:r>
            <a:r>
              <a:rPr lang="fr-CA" sz="2000" dirty="0"/>
              <a:t> (1943)</a:t>
            </a:r>
            <a:endParaRPr lang="fr-FR" sz="20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A" sz="2000" dirty="0"/>
              <a:t>Hodgkin &amp; Huxley (1952)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A" sz="2000" b="1" dirty="0" err="1"/>
              <a:t>Amari</a:t>
            </a:r>
            <a:r>
              <a:rPr lang="fr-CA" sz="2000" dirty="0"/>
              <a:t> (1972)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A" sz="2000" dirty="0"/>
              <a:t>Little (1974)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A" sz="2000" b="1" dirty="0"/>
              <a:t>Wilson &amp; Cowan </a:t>
            </a:r>
            <a:r>
              <a:rPr lang="fr-CA" sz="2000" dirty="0"/>
              <a:t>(1972)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A" sz="2000" b="1" dirty="0"/>
              <a:t>Cohen &amp; </a:t>
            </a:r>
            <a:r>
              <a:rPr lang="fr-CA" sz="2000" b="1" dirty="0" err="1"/>
              <a:t>Grossberg</a:t>
            </a:r>
            <a:r>
              <a:rPr lang="fr-CA" sz="2000" b="1" dirty="0"/>
              <a:t> </a:t>
            </a:r>
            <a:r>
              <a:rPr lang="fr-CA" sz="2000" dirty="0"/>
              <a:t>(1983)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A" sz="2000" b="1" dirty="0" err="1"/>
              <a:t>Hopfield</a:t>
            </a:r>
            <a:r>
              <a:rPr lang="fr-CA" sz="2000" dirty="0"/>
              <a:t> (1982 &amp; 1984)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A" sz="2000" dirty="0"/>
              <a:t>…</a:t>
            </a:r>
            <a:endParaRPr lang="fr-FR" sz="2000" dirty="0"/>
          </a:p>
        </p:txBody>
      </p:sp>
      <p:pic>
        <p:nvPicPr>
          <p:cNvPr id="4098" name="Picture 2" descr="Nobel Prize - Wikipedia">
            <a:extLst>
              <a:ext uri="{FF2B5EF4-FFF2-40B4-BE49-F238E27FC236}">
                <a16:creationId xmlns:a16="http://schemas.microsoft.com/office/drawing/2014/main" id="{D915F5B2-4A92-972E-CCCD-7162D278CA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62279" y="1515262"/>
            <a:ext cx="361262" cy="355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Nobel Prize - Wikipedia">
            <a:extLst>
              <a:ext uri="{FF2B5EF4-FFF2-40B4-BE49-F238E27FC236}">
                <a16:creationId xmlns:a16="http://schemas.microsoft.com/office/drawing/2014/main" id="{419E8893-F77E-577E-7B8B-4E12865827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47295" y="2451477"/>
            <a:ext cx="361262" cy="355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e 14">
            <a:extLst>
              <a:ext uri="{FF2B5EF4-FFF2-40B4-BE49-F238E27FC236}">
                <a16:creationId xmlns:a16="http://schemas.microsoft.com/office/drawing/2014/main" id="{D80290F4-2EE1-13DA-54E7-D2A2CE75B509}"/>
              </a:ext>
            </a:extLst>
          </p:cNvPr>
          <p:cNvGrpSpPr/>
          <p:nvPr/>
        </p:nvGrpSpPr>
        <p:grpSpPr>
          <a:xfrm>
            <a:off x="4817393" y="2859645"/>
            <a:ext cx="3513708" cy="883952"/>
            <a:chOff x="4817393" y="2859645"/>
            <a:chExt cx="3513708" cy="883952"/>
          </a:xfrm>
        </p:grpSpPr>
        <p:pic>
          <p:nvPicPr>
            <p:cNvPr id="11" name="Image 10">
              <a:extLst>
                <a:ext uri="{FF2B5EF4-FFF2-40B4-BE49-F238E27FC236}">
                  <a16:creationId xmlns:a16="http://schemas.microsoft.com/office/drawing/2014/main" id="{144B3F3C-6A2B-224A-6D0F-6335E901C7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817393" y="2859645"/>
              <a:ext cx="3513708" cy="883952"/>
            </a:xfrm>
            <a:prstGeom prst="rect">
              <a:avLst/>
            </a:prstGeom>
          </p:spPr>
        </p:pic>
        <p:sp>
          <p:nvSpPr>
            <p:cNvPr id="8" name="Rectangle : coins arrondis 7">
              <a:extLst>
                <a:ext uri="{FF2B5EF4-FFF2-40B4-BE49-F238E27FC236}">
                  <a16:creationId xmlns:a16="http://schemas.microsoft.com/office/drawing/2014/main" id="{0108A511-EF01-A982-9EA5-01EB5A876382}"/>
                </a:ext>
              </a:extLst>
            </p:cNvPr>
            <p:cNvSpPr/>
            <p:nvPr/>
          </p:nvSpPr>
          <p:spPr>
            <a:xfrm>
              <a:off x="4817481" y="2859645"/>
              <a:ext cx="3294673" cy="856677"/>
            </a:xfrm>
            <a:prstGeom prst="roundRect">
              <a:avLst/>
            </a:prstGeom>
            <a:noFill/>
            <a:ln w="38100">
              <a:solidFill>
                <a:srgbClr val="FE794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DBBFA5B7-8109-C435-D7D6-29D2A9FB0684}"/>
              </a:ext>
            </a:extLst>
          </p:cNvPr>
          <p:cNvGrpSpPr/>
          <p:nvPr/>
        </p:nvGrpSpPr>
        <p:grpSpPr>
          <a:xfrm>
            <a:off x="8373685" y="3665517"/>
            <a:ext cx="3636298" cy="2781242"/>
            <a:chOff x="8373685" y="3665517"/>
            <a:chExt cx="3636298" cy="2781242"/>
          </a:xfrm>
        </p:grpSpPr>
        <p:pic>
          <p:nvPicPr>
            <p:cNvPr id="6" name="Picture 2" descr="Sigmoid function - Wikipedia">
              <a:extLst>
                <a:ext uri="{FF2B5EF4-FFF2-40B4-BE49-F238E27FC236}">
                  <a16:creationId xmlns:a16="http://schemas.microsoft.com/office/drawing/2014/main" id="{B839F6D0-A3C7-3AAC-D1C4-A4E1EB39CA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73685" y="3851449"/>
              <a:ext cx="3636298" cy="24241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C38EB03C-97FC-5400-484D-0D51B579A2D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288846" y="3665517"/>
              <a:ext cx="461394" cy="316643"/>
            </a:xfrm>
            <a:prstGeom prst="rect">
              <a:avLst/>
            </a:prstGeom>
          </p:spPr>
        </p:pic>
        <p:pic>
          <p:nvPicPr>
            <p:cNvPr id="10" name="Image 9">
              <a:extLst>
                <a:ext uri="{FF2B5EF4-FFF2-40B4-BE49-F238E27FC236}">
                  <a16:creationId xmlns:a16="http://schemas.microsoft.com/office/drawing/2014/main" id="{F25BCDD5-BF7A-0F4F-4642-8B905B4D2D9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288846" y="6104534"/>
              <a:ext cx="390350" cy="342225"/>
            </a:xfrm>
            <a:prstGeom prst="rect">
              <a:avLst/>
            </a:prstGeom>
          </p:spPr>
        </p:pic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66C259FE-5E47-E226-BABB-4C23E10E2BBA}"/>
              </a:ext>
            </a:extLst>
          </p:cNvPr>
          <p:cNvSpPr/>
          <p:nvPr/>
        </p:nvSpPr>
        <p:spPr>
          <a:xfrm>
            <a:off x="714000" y="345712"/>
            <a:ext cx="512512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200" b="1" dirty="0">
                <a:solidFill>
                  <a:srgbClr val="30509F"/>
                </a:solidFill>
                <a:latin typeface="Raleway" pitchFamily="2" charset="77"/>
              </a:rPr>
              <a:t>Neuronal </a:t>
            </a:r>
            <a:r>
              <a:rPr lang="fr-FR" sz="3200" b="1" dirty="0" err="1">
                <a:solidFill>
                  <a:srgbClr val="30509F"/>
                </a:solidFill>
                <a:latin typeface="Raleway" pitchFamily="2" charset="77"/>
              </a:rPr>
              <a:t>activity</a:t>
            </a:r>
            <a:r>
              <a:rPr lang="fr-FR" sz="3200" b="1" dirty="0">
                <a:solidFill>
                  <a:srgbClr val="30509F"/>
                </a:solidFill>
                <a:latin typeface="Raleway" pitchFamily="2" charset="77"/>
              </a:rPr>
              <a:t> </a:t>
            </a:r>
            <a:r>
              <a:rPr lang="fr-FR" sz="3200" b="1" dirty="0" err="1">
                <a:solidFill>
                  <a:srgbClr val="30509F"/>
                </a:solidFill>
                <a:latin typeface="Raleway" pitchFamily="2" charset="77"/>
              </a:rPr>
              <a:t>models</a:t>
            </a:r>
            <a:endParaRPr lang="fr-FR" sz="3200" b="1" dirty="0">
              <a:solidFill>
                <a:srgbClr val="30509F"/>
              </a:solidFill>
              <a:latin typeface="Raleway" pitchFamily="2" charset="77"/>
            </a:endParaRP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5E00677E-EC9D-D778-CDC3-A8BF68A9953A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86290" y="1723422"/>
            <a:ext cx="6851727" cy="527523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B1E2C639-E728-35C0-3446-CE2C7BA42C7A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23108" y="1182823"/>
            <a:ext cx="6773234" cy="521480"/>
          </a:xfrm>
          <a:prstGeom prst="rect">
            <a:avLst/>
          </a:prstGeom>
        </p:spPr>
      </p:pic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9384F991-19C9-711D-DCE1-D30FA0F55F80}"/>
              </a:ext>
            </a:extLst>
          </p:cNvPr>
          <p:cNvCxnSpPr>
            <a:cxnSpLocks/>
          </p:cNvCxnSpPr>
          <p:nvPr/>
        </p:nvCxnSpPr>
        <p:spPr>
          <a:xfrm>
            <a:off x="7861300" y="3545297"/>
            <a:ext cx="0" cy="97590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ZoneTexte 18">
            <a:extLst>
              <a:ext uri="{FF2B5EF4-FFF2-40B4-BE49-F238E27FC236}">
                <a16:creationId xmlns:a16="http://schemas.microsoft.com/office/drawing/2014/main" id="{4682CEF1-AE51-F165-F3A4-D5217D16E42C}"/>
              </a:ext>
            </a:extLst>
          </p:cNvPr>
          <p:cNvSpPr txBox="1"/>
          <p:nvPr/>
        </p:nvSpPr>
        <p:spPr>
          <a:xfrm>
            <a:off x="7246958" y="4521954"/>
            <a:ext cx="1223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Threshold</a:t>
            </a:r>
          </a:p>
        </p:txBody>
      </p: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AD9BEE2F-E352-1261-CEA7-6396B23BA567}"/>
              </a:ext>
            </a:extLst>
          </p:cNvPr>
          <p:cNvCxnSpPr>
            <a:cxnSpLocks/>
          </p:cNvCxnSpPr>
          <p:nvPr/>
        </p:nvCxnSpPr>
        <p:spPr>
          <a:xfrm>
            <a:off x="6883400" y="3497047"/>
            <a:ext cx="0" cy="187505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ZoneTexte 21">
            <a:extLst>
              <a:ext uri="{FF2B5EF4-FFF2-40B4-BE49-F238E27FC236}">
                <a16:creationId xmlns:a16="http://schemas.microsoft.com/office/drawing/2014/main" id="{B4794C11-2F91-6AFE-BACE-38D5312B6980}"/>
              </a:ext>
            </a:extLst>
          </p:cNvPr>
          <p:cNvSpPr txBox="1"/>
          <p:nvPr/>
        </p:nvSpPr>
        <p:spPr>
          <a:xfrm>
            <a:off x="6096000" y="5407851"/>
            <a:ext cx="18863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Activation function</a:t>
            </a: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BA456B57-060C-EC9F-D2CC-080DBA774EB4}"/>
              </a:ext>
            </a:extLst>
          </p:cNvPr>
          <p:cNvSpPr/>
          <p:nvPr/>
        </p:nvSpPr>
        <p:spPr>
          <a:xfrm>
            <a:off x="9690100" y="4272226"/>
            <a:ext cx="986607" cy="1319537"/>
          </a:xfrm>
          <a:prstGeom prst="roundRect">
            <a:avLst/>
          </a:prstGeom>
          <a:noFill/>
          <a:ln w="38100">
            <a:solidFill>
              <a:srgbClr val="FE79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1C434F3B-3FB8-4A0C-1965-1016999DFC68}"/>
              </a:ext>
            </a:extLst>
          </p:cNvPr>
          <p:cNvSpPr txBox="1"/>
          <p:nvPr/>
        </p:nvSpPr>
        <p:spPr>
          <a:xfrm>
            <a:off x="9305995" y="3403676"/>
            <a:ext cx="16127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000" dirty="0">
                <a:solidFill>
                  <a:srgbClr val="FE7948"/>
                </a:solidFill>
              </a:rPr>
              <a:t>Linear regime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BD30FAB6-DBC1-7C66-ED9B-EC687E563C96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94767" y="5839858"/>
            <a:ext cx="3378975" cy="818797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50ABE885-6A33-528A-3DDB-313070AF417D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37518" y="2903146"/>
            <a:ext cx="4368478" cy="811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364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9" grpId="1"/>
      <p:bldP spid="22" grpId="0"/>
      <p:bldP spid="22" grpId="1"/>
      <p:bldP spid="3" grpId="0" animBg="1"/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037F4C97-84F1-71E4-112F-6EB2401FB89A}"/>
              </a:ext>
            </a:extLst>
          </p:cNvPr>
          <p:cNvSpPr txBox="1"/>
          <p:nvPr/>
        </p:nvSpPr>
        <p:spPr>
          <a:xfrm>
            <a:off x="955209" y="930487"/>
            <a:ext cx="3313984" cy="4661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000" dirty="0"/>
              <a:t>Lapicque (1907)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000" dirty="0"/>
              <a:t>Adrian (1926)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A" sz="2000" dirty="0" err="1"/>
              <a:t>McCulloch</a:t>
            </a:r>
            <a:r>
              <a:rPr lang="fr-CA" sz="2000" dirty="0"/>
              <a:t> &amp; </a:t>
            </a:r>
            <a:r>
              <a:rPr lang="fr-CA" sz="2000" dirty="0" err="1"/>
              <a:t>Pitts</a:t>
            </a:r>
            <a:r>
              <a:rPr lang="fr-CA" sz="2000" dirty="0"/>
              <a:t> (1943)</a:t>
            </a:r>
            <a:endParaRPr lang="fr-FR" sz="20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A" sz="2000" dirty="0"/>
              <a:t>Hodgkin &amp; Huxley (1952)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A" sz="2000" b="1" dirty="0" err="1"/>
              <a:t>Amari</a:t>
            </a:r>
            <a:r>
              <a:rPr lang="fr-CA" sz="2000" dirty="0"/>
              <a:t> (1972)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A" sz="2000" dirty="0"/>
              <a:t>Little (1974)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A" sz="2000" b="1" dirty="0"/>
              <a:t>Wilson &amp; Cowan </a:t>
            </a:r>
            <a:r>
              <a:rPr lang="fr-CA" sz="2000" dirty="0"/>
              <a:t>(1972)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A" sz="2000" b="1" dirty="0"/>
              <a:t>Cohen &amp; </a:t>
            </a:r>
            <a:r>
              <a:rPr lang="fr-CA" sz="2000" b="1" dirty="0" err="1"/>
              <a:t>Grossberg</a:t>
            </a:r>
            <a:r>
              <a:rPr lang="fr-CA" sz="2000" b="1" dirty="0"/>
              <a:t> </a:t>
            </a:r>
            <a:r>
              <a:rPr lang="fr-CA" sz="2000" dirty="0"/>
              <a:t>(1983)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A" sz="2000" b="1" dirty="0" err="1"/>
              <a:t>Hopfield</a:t>
            </a:r>
            <a:r>
              <a:rPr lang="fr-CA" sz="2000" dirty="0"/>
              <a:t> (1982 &amp; 1984)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A" sz="2000" dirty="0"/>
              <a:t>…</a:t>
            </a:r>
            <a:endParaRPr lang="fr-FR" sz="2000" dirty="0"/>
          </a:p>
        </p:txBody>
      </p:sp>
      <p:pic>
        <p:nvPicPr>
          <p:cNvPr id="4098" name="Picture 2" descr="Nobel Prize - Wikipedia">
            <a:extLst>
              <a:ext uri="{FF2B5EF4-FFF2-40B4-BE49-F238E27FC236}">
                <a16:creationId xmlns:a16="http://schemas.microsoft.com/office/drawing/2014/main" id="{D915F5B2-4A92-972E-CCCD-7162D278CA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62279" y="1515262"/>
            <a:ext cx="361262" cy="355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Nobel Prize - Wikipedia">
            <a:extLst>
              <a:ext uri="{FF2B5EF4-FFF2-40B4-BE49-F238E27FC236}">
                <a16:creationId xmlns:a16="http://schemas.microsoft.com/office/drawing/2014/main" id="{419E8893-F77E-577E-7B8B-4E12865827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47295" y="2451477"/>
            <a:ext cx="361262" cy="355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Sigmoid function - Wikipedia">
            <a:extLst>
              <a:ext uri="{FF2B5EF4-FFF2-40B4-BE49-F238E27FC236}">
                <a16:creationId xmlns:a16="http://schemas.microsoft.com/office/drawing/2014/main" id="{B839F6D0-A3C7-3AAC-D1C4-A4E1EB39CA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73685" y="3851449"/>
            <a:ext cx="3636298" cy="2424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e 3">
            <a:extLst>
              <a:ext uri="{FF2B5EF4-FFF2-40B4-BE49-F238E27FC236}">
                <a16:creationId xmlns:a16="http://schemas.microsoft.com/office/drawing/2014/main" id="{05E142E1-2ADD-6758-67C7-D542CD2D971B}"/>
              </a:ext>
            </a:extLst>
          </p:cNvPr>
          <p:cNvGrpSpPr/>
          <p:nvPr/>
        </p:nvGrpSpPr>
        <p:grpSpPr>
          <a:xfrm>
            <a:off x="4644615" y="2659624"/>
            <a:ext cx="6851727" cy="1136603"/>
            <a:chOff x="4644615" y="2659624"/>
            <a:chExt cx="6851727" cy="1136603"/>
          </a:xfrm>
        </p:grpSpPr>
        <p:pic>
          <p:nvPicPr>
            <p:cNvPr id="5" name="Image 4">
              <a:extLst>
                <a:ext uri="{FF2B5EF4-FFF2-40B4-BE49-F238E27FC236}">
                  <a16:creationId xmlns:a16="http://schemas.microsoft.com/office/drawing/2014/main" id="{31AC15C9-5CAC-DDBE-A779-5411B4CD063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644615" y="2659624"/>
              <a:ext cx="6851727" cy="1136603"/>
            </a:xfrm>
            <a:prstGeom prst="rect">
              <a:avLst/>
            </a:prstGeom>
          </p:spPr>
        </p:pic>
        <p:sp>
          <p:nvSpPr>
            <p:cNvPr id="8" name="Rectangle : coins arrondis 7">
              <a:extLst>
                <a:ext uri="{FF2B5EF4-FFF2-40B4-BE49-F238E27FC236}">
                  <a16:creationId xmlns:a16="http://schemas.microsoft.com/office/drawing/2014/main" id="{0108A511-EF01-A982-9EA5-01EB5A876382}"/>
                </a:ext>
              </a:extLst>
            </p:cNvPr>
            <p:cNvSpPr/>
            <p:nvPr/>
          </p:nvSpPr>
          <p:spPr>
            <a:xfrm>
              <a:off x="4817481" y="2859645"/>
              <a:ext cx="3294673" cy="856677"/>
            </a:xfrm>
            <a:prstGeom prst="roundRect">
              <a:avLst/>
            </a:prstGeom>
            <a:noFill/>
            <a:ln w="38100">
              <a:solidFill>
                <a:srgbClr val="FE794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9" name="Image 8">
            <a:extLst>
              <a:ext uri="{FF2B5EF4-FFF2-40B4-BE49-F238E27FC236}">
                <a16:creationId xmlns:a16="http://schemas.microsoft.com/office/drawing/2014/main" id="{C38EB03C-97FC-5400-484D-0D51B579A2D0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88846" y="3665517"/>
            <a:ext cx="461394" cy="316643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F25BCDD5-BF7A-0F4F-4642-8B905B4D2D9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11742" y="6078952"/>
            <a:ext cx="390350" cy="34222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22E6586-BE6E-06A2-D2BC-A21CE5D4FC7C}"/>
              </a:ext>
            </a:extLst>
          </p:cNvPr>
          <p:cNvSpPr/>
          <p:nvPr/>
        </p:nvSpPr>
        <p:spPr>
          <a:xfrm>
            <a:off x="714000" y="345712"/>
            <a:ext cx="512512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3200" b="1">
                <a:solidFill>
                  <a:srgbClr val="30509F"/>
                </a:solidFill>
                <a:latin typeface="Raleway" pitchFamily="2" charset="77"/>
              </a:rPr>
              <a:t>Neuronal activity models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7DDC4905-473D-09F9-EE2A-5FC4946D0E22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86290" y="1723422"/>
            <a:ext cx="6851727" cy="527523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3E1F030B-6DB4-530C-32D9-876C88BAB97E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23108" y="1182823"/>
            <a:ext cx="6773234" cy="521480"/>
          </a:xfrm>
          <a:prstGeom prst="rect">
            <a:avLst/>
          </a:prstGeom>
        </p:spPr>
      </p:pic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9A844D01-0EF2-58C7-0DF9-CA7703F419A7}"/>
              </a:ext>
            </a:extLst>
          </p:cNvPr>
          <p:cNvCxnSpPr/>
          <p:nvPr/>
        </p:nvCxnSpPr>
        <p:spPr>
          <a:xfrm>
            <a:off x="7861300" y="3543300"/>
            <a:ext cx="0" cy="9779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ZoneTexte 13">
            <a:extLst>
              <a:ext uri="{FF2B5EF4-FFF2-40B4-BE49-F238E27FC236}">
                <a16:creationId xmlns:a16="http://schemas.microsoft.com/office/drawing/2014/main" id="{EF26602E-F25B-5619-4593-336B34D992EB}"/>
              </a:ext>
            </a:extLst>
          </p:cNvPr>
          <p:cNvSpPr txBox="1"/>
          <p:nvPr/>
        </p:nvSpPr>
        <p:spPr>
          <a:xfrm>
            <a:off x="7246958" y="4521200"/>
            <a:ext cx="11194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Threshold</a:t>
            </a:r>
          </a:p>
        </p:txBody>
      </p: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D3B18A02-6E8A-FBAE-7E56-E34EC10A8E20}"/>
              </a:ext>
            </a:extLst>
          </p:cNvPr>
          <p:cNvCxnSpPr/>
          <p:nvPr/>
        </p:nvCxnSpPr>
        <p:spPr>
          <a:xfrm>
            <a:off x="4991248" y="3543300"/>
            <a:ext cx="0" cy="9779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ZoneTexte 15">
            <a:extLst>
              <a:ext uri="{FF2B5EF4-FFF2-40B4-BE49-F238E27FC236}">
                <a16:creationId xmlns:a16="http://schemas.microsoft.com/office/drawing/2014/main" id="{956B0E42-60FC-765A-AFC3-FB2C6AB0B728}"/>
              </a:ext>
            </a:extLst>
          </p:cNvPr>
          <p:cNvSpPr txBox="1"/>
          <p:nvPr/>
        </p:nvSpPr>
        <p:spPr>
          <a:xfrm>
            <a:off x="4376906" y="4521200"/>
            <a:ext cx="11194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Threshold</a:t>
            </a:r>
          </a:p>
        </p:txBody>
      </p: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98E76A21-9CAF-22C9-0C1D-56095F4B3256}"/>
              </a:ext>
            </a:extLst>
          </p:cNvPr>
          <p:cNvCxnSpPr>
            <a:cxnSpLocks/>
          </p:cNvCxnSpPr>
          <p:nvPr/>
        </p:nvCxnSpPr>
        <p:spPr>
          <a:xfrm>
            <a:off x="7166066" y="3543300"/>
            <a:ext cx="0" cy="147604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ZoneTexte 17">
            <a:extLst>
              <a:ext uri="{FF2B5EF4-FFF2-40B4-BE49-F238E27FC236}">
                <a16:creationId xmlns:a16="http://schemas.microsoft.com/office/drawing/2014/main" id="{18710E8A-D85D-5F2B-E3F8-81521EA5244A}"/>
              </a:ext>
            </a:extLst>
          </p:cNvPr>
          <p:cNvSpPr txBox="1"/>
          <p:nvPr/>
        </p:nvSpPr>
        <p:spPr>
          <a:xfrm>
            <a:off x="6756673" y="5019346"/>
            <a:ext cx="855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Weight</a:t>
            </a:r>
          </a:p>
        </p:txBody>
      </p: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1CD1D5F3-8955-F67C-A94B-640B5705B9C2}"/>
              </a:ext>
            </a:extLst>
          </p:cNvPr>
          <p:cNvCxnSpPr>
            <a:cxnSpLocks/>
          </p:cNvCxnSpPr>
          <p:nvPr/>
        </p:nvCxnSpPr>
        <p:spPr>
          <a:xfrm>
            <a:off x="6649020" y="3543300"/>
            <a:ext cx="0" cy="213187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5" name="ZoneTexte 24">
            <a:extLst>
              <a:ext uri="{FF2B5EF4-FFF2-40B4-BE49-F238E27FC236}">
                <a16:creationId xmlns:a16="http://schemas.microsoft.com/office/drawing/2014/main" id="{A0390D2D-1847-FD6D-6675-52DA811E75F6}"/>
              </a:ext>
            </a:extLst>
          </p:cNvPr>
          <p:cNvSpPr txBox="1"/>
          <p:nvPr/>
        </p:nvSpPr>
        <p:spPr>
          <a:xfrm>
            <a:off x="5431537" y="5675177"/>
            <a:ext cx="2180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Activation amplitude</a:t>
            </a:r>
          </a:p>
        </p:txBody>
      </p:sp>
    </p:spTree>
    <p:extLst>
      <p:ext uri="{BB962C8B-B14F-4D97-AF65-F5344CB8AC3E}">
        <p14:creationId xmlns:p14="http://schemas.microsoft.com/office/powerpoint/2010/main" val="4024084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/>
      <p:bldP spid="18" grpId="0"/>
      <p:bldP spid="2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037F4C97-84F1-71E4-112F-6EB2401FB89A}"/>
              </a:ext>
            </a:extLst>
          </p:cNvPr>
          <p:cNvSpPr txBox="1"/>
          <p:nvPr/>
        </p:nvSpPr>
        <p:spPr>
          <a:xfrm>
            <a:off x="955209" y="930487"/>
            <a:ext cx="3313984" cy="4661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000" dirty="0"/>
              <a:t>Lapicque (1907)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000" dirty="0"/>
              <a:t>Adrian (1926)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A" sz="2000" dirty="0" err="1"/>
              <a:t>McCulloch</a:t>
            </a:r>
            <a:r>
              <a:rPr lang="fr-CA" sz="2000" dirty="0"/>
              <a:t> &amp; </a:t>
            </a:r>
            <a:r>
              <a:rPr lang="fr-CA" sz="2000" dirty="0" err="1"/>
              <a:t>Pitts</a:t>
            </a:r>
            <a:r>
              <a:rPr lang="fr-CA" sz="2000" dirty="0"/>
              <a:t> (1943)</a:t>
            </a:r>
            <a:endParaRPr lang="fr-FR" sz="20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A" sz="2000" dirty="0"/>
              <a:t>Hodgkin &amp; Huxley (1952)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A" sz="2000" b="1" dirty="0" err="1"/>
              <a:t>Amari</a:t>
            </a:r>
            <a:r>
              <a:rPr lang="fr-CA" sz="2000" dirty="0"/>
              <a:t> (1972)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A" sz="2000" dirty="0"/>
              <a:t>Little (1974)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A" sz="2000" b="1" dirty="0"/>
              <a:t>Wilson &amp; Cowan </a:t>
            </a:r>
            <a:r>
              <a:rPr lang="fr-CA" sz="2000" dirty="0"/>
              <a:t>(1972)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A" sz="2000" b="1" dirty="0"/>
              <a:t>Cohen &amp; </a:t>
            </a:r>
            <a:r>
              <a:rPr lang="fr-CA" sz="2000" b="1" dirty="0" err="1"/>
              <a:t>Grossberg</a:t>
            </a:r>
            <a:r>
              <a:rPr lang="fr-CA" sz="2000" b="1" dirty="0"/>
              <a:t> </a:t>
            </a:r>
            <a:r>
              <a:rPr lang="fr-CA" sz="2000" dirty="0"/>
              <a:t>(1983)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A" sz="2000" b="1" dirty="0" err="1"/>
              <a:t>Hopfield</a:t>
            </a:r>
            <a:r>
              <a:rPr lang="fr-CA" sz="2000" dirty="0"/>
              <a:t> (1982 &amp; 1984)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A" sz="2000" dirty="0"/>
              <a:t>…</a:t>
            </a:r>
            <a:endParaRPr lang="fr-FR" sz="2000" dirty="0"/>
          </a:p>
        </p:txBody>
      </p:sp>
      <p:pic>
        <p:nvPicPr>
          <p:cNvPr id="4098" name="Picture 2" descr="Nobel Prize - Wikipedia">
            <a:extLst>
              <a:ext uri="{FF2B5EF4-FFF2-40B4-BE49-F238E27FC236}">
                <a16:creationId xmlns:a16="http://schemas.microsoft.com/office/drawing/2014/main" id="{D915F5B2-4A92-972E-CCCD-7162D278CA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62279" y="1515262"/>
            <a:ext cx="361262" cy="355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Nobel Prize - Wikipedia">
            <a:extLst>
              <a:ext uri="{FF2B5EF4-FFF2-40B4-BE49-F238E27FC236}">
                <a16:creationId xmlns:a16="http://schemas.microsoft.com/office/drawing/2014/main" id="{419E8893-F77E-577E-7B8B-4E12865827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47295" y="2451477"/>
            <a:ext cx="361262" cy="355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02DA0F6A-96CF-7114-4ECB-139FB4373CF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58150" y="1216404"/>
            <a:ext cx="3513708" cy="883952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2A8A4454-FF5B-52B3-49AD-5FDB7A3D02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4012" y="2318544"/>
            <a:ext cx="5469779" cy="2187912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E6C301CA-B320-CD04-F146-D9E5D05332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4013" y="4512912"/>
            <a:ext cx="5469779" cy="2187911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EE08EE64-404E-FF63-CEA5-D5E3528998C1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41762" y="5424388"/>
            <a:ext cx="990600" cy="364958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A82505BC-268B-C8AA-3243-379F6DB5E55C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41762" y="3213652"/>
            <a:ext cx="990600" cy="43069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A7ADAE2-7491-C79A-A120-C88044DBC063}"/>
              </a:ext>
            </a:extLst>
          </p:cNvPr>
          <p:cNvSpPr/>
          <p:nvPr/>
        </p:nvSpPr>
        <p:spPr>
          <a:xfrm>
            <a:off x="714000" y="345712"/>
            <a:ext cx="512512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3200" b="1">
                <a:solidFill>
                  <a:srgbClr val="30509F"/>
                </a:solidFill>
                <a:latin typeface="Raleway" pitchFamily="2" charset="77"/>
              </a:rPr>
              <a:t>Neuronal activity models</a:t>
            </a:r>
          </a:p>
        </p:txBody>
      </p:sp>
    </p:spTree>
    <p:extLst>
      <p:ext uri="{BB962C8B-B14F-4D97-AF65-F5344CB8AC3E}">
        <p14:creationId xmlns:p14="http://schemas.microsoft.com/office/powerpoint/2010/main" val="41412948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037F4C97-84F1-71E4-112F-6EB2401FB89A}"/>
              </a:ext>
            </a:extLst>
          </p:cNvPr>
          <p:cNvSpPr txBox="1"/>
          <p:nvPr/>
        </p:nvSpPr>
        <p:spPr>
          <a:xfrm>
            <a:off x="955209" y="930487"/>
            <a:ext cx="3313984" cy="4661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000" dirty="0"/>
              <a:t>Lapicque (1907)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000" dirty="0"/>
              <a:t>Adrian (1926)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A" sz="2000" dirty="0" err="1"/>
              <a:t>McCulloch</a:t>
            </a:r>
            <a:r>
              <a:rPr lang="fr-CA" sz="2000" dirty="0"/>
              <a:t> &amp; </a:t>
            </a:r>
            <a:r>
              <a:rPr lang="fr-CA" sz="2000" dirty="0" err="1"/>
              <a:t>Pitts</a:t>
            </a:r>
            <a:r>
              <a:rPr lang="fr-CA" sz="2000" dirty="0"/>
              <a:t> (1943)</a:t>
            </a:r>
            <a:endParaRPr lang="fr-FR" sz="20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A" sz="2000" dirty="0"/>
              <a:t>Hodgkin &amp; Huxley (1952)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A" sz="2000" b="1" dirty="0" err="1"/>
              <a:t>Amari</a:t>
            </a:r>
            <a:r>
              <a:rPr lang="fr-CA" sz="2000" dirty="0"/>
              <a:t> (1972)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A" sz="2000" dirty="0"/>
              <a:t>Little (1974)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A" sz="2000" b="1" dirty="0"/>
              <a:t>Wilson &amp; Cowan </a:t>
            </a:r>
            <a:r>
              <a:rPr lang="fr-CA" sz="2000" dirty="0"/>
              <a:t>(1972)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A" sz="2000" b="1" dirty="0"/>
              <a:t>Cohen &amp; </a:t>
            </a:r>
            <a:r>
              <a:rPr lang="fr-CA" sz="2000" b="1" dirty="0" err="1"/>
              <a:t>Grossberg</a:t>
            </a:r>
            <a:r>
              <a:rPr lang="fr-CA" sz="2000" b="1" dirty="0"/>
              <a:t> </a:t>
            </a:r>
            <a:r>
              <a:rPr lang="fr-CA" sz="2000" dirty="0"/>
              <a:t>(1983)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A" sz="2000" b="1" dirty="0" err="1"/>
              <a:t>Hopfield</a:t>
            </a:r>
            <a:r>
              <a:rPr lang="fr-CA" sz="2000" dirty="0"/>
              <a:t> (1982 &amp; 1984)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A" sz="2000" dirty="0"/>
              <a:t>…</a:t>
            </a:r>
            <a:endParaRPr lang="fr-FR" sz="2000" dirty="0"/>
          </a:p>
        </p:txBody>
      </p:sp>
      <p:pic>
        <p:nvPicPr>
          <p:cNvPr id="4098" name="Picture 2" descr="Nobel Prize - Wikipedia">
            <a:extLst>
              <a:ext uri="{FF2B5EF4-FFF2-40B4-BE49-F238E27FC236}">
                <a16:creationId xmlns:a16="http://schemas.microsoft.com/office/drawing/2014/main" id="{D915F5B2-4A92-972E-CCCD-7162D278CA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62279" y="1515262"/>
            <a:ext cx="361262" cy="355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Nobel Prize - Wikipedia">
            <a:extLst>
              <a:ext uri="{FF2B5EF4-FFF2-40B4-BE49-F238E27FC236}">
                <a16:creationId xmlns:a16="http://schemas.microsoft.com/office/drawing/2014/main" id="{419E8893-F77E-577E-7B8B-4E12865827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47295" y="2451477"/>
            <a:ext cx="361262" cy="355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02DA0F6A-96CF-7114-4ECB-139FB4373CF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58150" y="1216404"/>
            <a:ext cx="3513708" cy="883952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144443C8-D495-860E-F445-01308E90FBA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41340" y="2100356"/>
            <a:ext cx="5947328" cy="396488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205A5B2-5577-C735-A153-A70AB395E105}"/>
              </a:ext>
            </a:extLst>
          </p:cNvPr>
          <p:cNvSpPr/>
          <p:nvPr/>
        </p:nvSpPr>
        <p:spPr>
          <a:xfrm>
            <a:off x="714000" y="345712"/>
            <a:ext cx="512512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3200" b="1">
                <a:solidFill>
                  <a:srgbClr val="30509F"/>
                </a:solidFill>
                <a:latin typeface="Raleway" pitchFamily="2" charset="77"/>
              </a:rPr>
              <a:t>Neuronal activity models</a:t>
            </a:r>
          </a:p>
        </p:txBody>
      </p:sp>
    </p:spTree>
    <p:extLst>
      <p:ext uri="{BB962C8B-B14F-4D97-AF65-F5344CB8AC3E}">
        <p14:creationId xmlns:p14="http://schemas.microsoft.com/office/powerpoint/2010/main" val="1134841365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Bureau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14702</TotalTime>
  <Words>832</Words>
  <Application>Microsoft Macintosh PowerPoint</Application>
  <PresentationFormat>Grand écran</PresentationFormat>
  <Paragraphs>153</Paragraphs>
  <Slides>24</Slides>
  <Notes>3</Notes>
  <HiddenSlides>0</HiddenSlides>
  <MMClips>0</MMClips>
  <ScaleCrop>false</ScaleCrop>
  <HeadingPairs>
    <vt:vector size="6" baseType="variant">
      <vt:variant>
        <vt:lpstr>Polices utilisées</vt:lpstr>
      </vt:variant>
      <vt:variant>
        <vt:i4>9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24</vt:i4>
      </vt:variant>
    </vt:vector>
  </HeadingPairs>
  <TitlesOfParts>
    <vt:vector size="34" baseType="lpstr">
      <vt:lpstr>AdvOT6c1def61.B</vt:lpstr>
      <vt:lpstr>Arial</vt:lpstr>
      <vt:lpstr>Calibri</vt:lpstr>
      <vt:lpstr>Calibri Light</vt:lpstr>
      <vt:lpstr>Cambria Math</vt:lpstr>
      <vt:lpstr>Minion</vt:lpstr>
      <vt:lpstr>Raleway</vt:lpstr>
      <vt:lpstr>Times New Roman</vt:lpstr>
      <vt:lpstr>TimesNewRomanPSMT</vt:lpstr>
      <vt:lpstr>Thème Office</vt:lpstr>
      <vt:lpstr>Activity and memory in neuronal networks 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Functional Inference of Neural Networks: - A complete deep learning pipeline -</dc:title>
  <dc:creator>Mohamed Bahdine</dc:creator>
  <cp:lastModifiedBy>Patrick Desrosiers</cp:lastModifiedBy>
  <cp:revision>306</cp:revision>
  <dcterms:created xsi:type="dcterms:W3CDTF">2018-08-21T16:58:14Z</dcterms:created>
  <dcterms:modified xsi:type="dcterms:W3CDTF">2024-07-06T10:54:44Z</dcterms:modified>
</cp:coreProperties>
</file>